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87" r:id="rId3"/>
    <p:sldId id="319" r:id="rId4"/>
    <p:sldId id="332" r:id="rId5"/>
    <p:sldId id="257" r:id="rId6"/>
    <p:sldId id="268" r:id="rId7"/>
    <p:sldId id="313" r:id="rId8"/>
    <p:sldId id="312" r:id="rId9"/>
    <p:sldId id="314" r:id="rId10"/>
    <p:sldId id="315" r:id="rId11"/>
    <p:sldId id="276" r:id="rId12"/>
    <p:sldId id="288" r:id="rId13"/>
    <p:sldId id="303" r:id="rId14"/>
    <p:sldId id="329" r:id="rId15"/>
    <p:sldId id="284" r:id="rId16"/>
    <p:sldId id="309" r:id="rId17"/>
    <p:sldId id="280" r:id="rId18"/>
    <p:sldId id="308" r:id="rId19"/>
    <p:sldId id="331" r:id="rId20"/>
    <p:sldId id="304" r:id="rId21"/>
    <p:sldId id="328" r:id="rId22"/>
    <p:sldId id="316" r:id="rId23"/>
    <p:sldId id="285" r:id="rId24"/>
    <p:sldId id="337" r:id="rId25"/>
    <p:sldId id="286" r:id="rId26"/>
    <p:sldId id="301" r:id="rId27"/>
    <p:sldId id="263" r:id="rId28"/>
    <p:sldId id="290" r:id="rId29"/>
    <p:sldId id="327" r:id="rId30"/>
    <p:sldId id="302" r:id="rId31"/>
    <p:sldId id="291" r:id="rId32"/>
    <p:sldId id="292" r:id="rId33"/>
    <p:sldId id="293" r:id="rId34"/>
    <p:sldId id="266" r:id="rId35"/>
    <p:sldId id="338" r:id="rId36"/>
    <p:sldId id="320" r:id="rId37"/>
    <p:sldId id="321" r:id="rId38"/>
    <p:sldId id="334" r:id="rId39"/>
    <p:sldId id="274" r:id="rId40"/>
    <p:sldId id="297" r:id="rId41"/>
    <p:sldId id="326" r:id="rId42"/>
    <p:sldId id="294" r:id="rId43"/>
    <p:sldId id="295" r:id="rId44"/>
    <p:sldId id="322" r:id="rId45"/>
    <p:sldId id="270" r:id="rId46"/>
    <p:sldId id="282" r:id="rId47"/>
    <p:sldId id="335" r:id="rId48"/>
    <p:sldId id="317" r:id="rId49"/>
    <p:sldId id="305" r:id="rId50"/>
    <p:sldId id="262" r:id="rId51"/>
    <p:sldId id="324" r:id="rId52"/>
    <p:sldId id="264" r:id="rId53"/>
    <p:sldId id="306" r:id="rId54"/>
    <p:sldId id="307" r:id="rId55"/>
    <p:sldId id="300" r:id="rId56"/>
    <p:sldId id="267" r:id="rId57"/>
    <p:sldId id="275" r:id="rId58"/>
    <p:sldId id="325"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9175" autoAdjust="0"/>
    <p:restoredTop sz="71225" autoAdjust="0"/>
  </p:normalViewPr>
  <p:slideViewPr>
    <p:cSldViewPr>
      <p:cViewPr varScale="1">
        <p:scale>
          <a:sx n="85" d="100"/>
          <a:sy n="85" d="100"/>
        </p:scale>
        <p:origin x="-96" y="-432"/>
      </p:cViewPr>
      <p:guideLst>
        <p:guide orient="horz" pos="2160"/>
        <p:guide pos="2880"/>
      </p:guideLst>
    </p:cSldViewPr>
  </p:slideViewPr>
  <p:notesTextViewPr>
    <p:cViewPr>
      <p:scale>
        <a:sx n="1" d="1"/>
        <a:sy n="1" d="1"/>
      </p:scale>
      <p:origin x="0" y="0"/>
    </p:cViewPr>
  </p:notesTextViewPr>
  <p:sorterViewPr>
    <p:cViewPr>
      <p:scale>
        <a:sx n="100" d="100"/>
        <a:sy n="100" d="100"/>
      </p:scale>
      <p:origin x="0" y="26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06DF1A-BFB4-442E-9CD7-DFE6C85AE968}" type="datetimeFigureOut">
              <a:rPr lang="en-US" smtClean="0"/>
              <a:t>5/8/12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6E598E-EB12-468F-B1EE-847568CE4DF7}" type="slidenum">
              <a:rPr lang="en-US" smtClean="0"/>
              <a:t>‹#›</a:t>
            </a:fld>
            <a:endParaRPr lang="en-US"/>
          </a:p>
        </p:txBody>
      </p:sp>
    </p:spTree>
    <p:extLst>
      <p:ext uri="{BB962C8B-B14F-4D97-AF65-F5344CB8AC3E}">
        <p14:creationId xmlns:p14="http://schemas.microsoft.com/office/powerpoint/2010/main" val="249056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adjective </a:t>
            </a:r>
            <a:r>
              <a:rPr lang="en-US" i="1" dirty="0" smtClean="0"/>
              <a:t>geothermal</a:t>
            </a:r>
            <a:r>
              <a:rPr lang="en-US" dirty="0" smtClean="0"/>
              <a:t> originates from the Greek roots </a:t>
            </a:r>
            <a:r>
              <a:rPr lang="en-US" i="1" dirty="0" err="1" smtClean="0"/>
              <a:t>γη</a:t>
            </a:r>
            <a:r>
              <a:rPr lang="en-US" i="1" dirty="0" smtClean="0"/>
              <a:t> (</a:t>
            </a:r>
            <a:r>
              <a:rPr lang="en-US" i="1" dirty="0" err="1" smtClean="0"/>
              <a:t>ge</a:t>
            </a:r>
            <a:r>
              <a:rPr lang="en-US" i="1" dirty="0" smtClean="0"/>
              <a:t>)</a:t>
            </a:r>
            <a:r>
              <a:rPr lang="en-US" dirty="0" smtClean="0"/>
              <a:t>, meaning earth, and </a:t>
            </a:r>
            <a:r>
              <a:rPr lang="en-US" i="1" dirty="0" err="1" smtClean="0"/>
              <a:t>θερμος</a:t>
            </a:r>
            <a:r>
              <a:rPr lang="en-US" i="1" dirty="0" smtClean="0"/>
              <a:t> (thermos)</a:t>
            </a:r>
            <a:r>
              <a:rPr lang="en-US" dirty="0" smtClean="0"/>
              <a:t>, meaning hot.</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1</a:t>
            </a:fld>
            <a:endParaRPr lang="en-US"/>
          </a:p>
        </p:txBody>
      </p:sp>
    </p:spTree>
    <p:extLst>
      <p:ext uri="{BB962C8B-B14F-4D97-AF65-F5344CB8AC3E}">
        <p14:creationId xmlns:p14="http://schemas.microsoft.com/office/powerpoint/2010/main" val="1146817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feet beneath the surface (approx. 4-10’), the earth's temperature remains fairly constant year-round, ranging from 40º or so in northern latitudes to about 80ºF in the deep south (55º  average). </a:t>
            </a:r>
          </a:p>
          <a:p>
            <a:r>
              <a:rPr lang="en-US" dirty="0" err="1" smtClean="0"/>
              <a:t>Geoexchange</a:t>
            </a:r>
            <a:r>
              <a:rPr lang="en-US" dirty="0" smtClean="0"/>
              <a:t> takes advantage of this constant temperature to provide extremely efficient heating and cooling by circulating piped liquid</a:t>
            </a:r>
            <a:r>
              <a:rPr lang="en-US" baseline="0" dirty="0" smtClean="0"/>
              <a:t> through the ground, up into a building and back </a:t>
            </a:r>
            <a:r>
              <a:rPr lang="en-US" baseline="0" dirty="0" err="1" smtClean="0"/>
              <a:t>again..and</a:t>
            </a:r>
            <a:r>
              <a:rPr lang="en-US" baseline="0" dirty="0" smtClean="0"/>
              <a:t> again</a:t>
            </a:r>
            <a:r>
              <a:rPr lang="en-US" dirty="0" smtClean="0"/>
              <a:t>.</a:t>
            </a:r>
          </a:p>
          <a:p>
            <a:endParaRPr lang="en-US" dirty="0" smtClean="0"/>
          </a:p>
          <a:p>
            <a:r>
              <a:rPr lang="en-US" dirty="0" smtClean="0"/>
              <a:t>DISCUSSION: Can anyone</a:t>
            </a:r>
            <a:r>
              <a:rPr lang="en-US" baseline="0" dirty="0" smtClean="0"/>
              <a:t> give an example of this from personal experience?  (ex: inside a cave, feeling the soil inside a freshly-dug hole…)</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96E598E-EB12-468F-B1EE-847568CE4DF7}" type="slidenum">
              <a:rPr lang="en-US" smtClean="0"/>
              <a:t>12</a:t>
            </a:fld>
            <a:endParaRPr lang="en-US"/>
          </a:p>
        </p:txBody>
      </p:sp>
    </p:spTree>
    <p:extLst>
      <p:ext uri="{BB962C8B-B14F-4D97-AF65-F5344CB8AC3E}">
        <p14:creationId xmlns:p14="http://schemas.microsoft.com/office/powerpoint/2010/main" val="597789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4 minute video offers an</a:t>
            </a:r>
            <a:r>
              <a:rPr lang="en-US" baseline="0" dirty="0" smtClean="0"/>
              <a:t> explanation of the various </a:t>
            </a:r>
            <a:r>
              <a:rPr lang="en-US" baseline="0" dirty="0" err="1" smtClean="0"/>
              <a:t>geoexchange</a:t>
            </a:r>
            <a:r>
              <a:rPr lang="en-US" baseline="0" dirty="0" smtClean="0"/>
              <a:t> technologies.</a:t>
            </a:r>
            <a:endParaRPr lang="en-US" dirty="0" smtClean="0"/>
          </a:p>
          <a:p>
            <a:r>
              <a:rPr lang="en-US" dirty="0" smtClean="0"/>
              <a:t>http://www.youtube.com/watch?v=NBHHqw6TRXk&amp;feature=related</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13</a:t>
            </a:fld>
            <a:endParaRPr lang="en-US"/>
          </a:p>
        </p:txBody>
      </p:sp>
    </p:spTree>
    <p:extLst>
      <p:ext uri="{BB962C8B-B14F-4D97-AF65-F5344CB8AC3E}">
        <p14:creationId xmlns:p14="http://schemas.microsoft.com/office/powerpoint/2010/main" val="2929506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System concepts explained are later on.</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14</a:t>
            </a:fld>
            <a:endParaRPr lang="en-US"/>
          </a:p>
        </p:txBody>
      </p:sp>
    </p:spTree>
    <p:extLst>
      <p:ext uri="{BB962C8B-B14F-4D97-AF65-F5344CB8AC3E}">
        <p14:creationId xmlns:p14="http://schemas.microsoft.com/office/powerpoint/2010/main" val="3312368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If your region is known for reasonable access to geothermal reserves, you may want to present this technology in more depth to your students. </a:t>
            </a:r>
          </a:p>
          <a:p>
            <a:r>
              <a:rPr lang="en-US" sz="1200" b="0" i="0" u="none" strike="noStrike" kern="1200" baseline="0" dirty="0" smtClean="0">
                <a:solidFill>
                  <a:schemeClr val="tx1"/>
                </a:solidFill>
                <a:latin typeface="+mn-lt"/>
                <a:ea typeface="+mn-ea"/>
                <a:cs typeface="+mn-cs"/>
              </a:rPr>
              <a:t>LINK 1 &amp; LINK 2 go to websites with additional information. There is also a good 16 page Dept. of Energy document called “Direct Use Geothermal DOE” in the HANDOUTS section for distribution to the class, which is also accessed by going to LINK 3.</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Direct-use systems also require deep drilling and are typically composed of three components:</a:t>
            </a:r>
          </a:p>
          <a:p>
            <a:r>
              <a:rPr lang="en-US" sz="1200" b="0" i="0" u="none" strike="noStrike" kern="1200" baseline="0" dirty="0" smtClean="0">
                <a:solidFill>
                  <a:schemeClr val="tx1"/>
                </a:solidFill>
                <a:latin typeface="+mn-lt"/>
                <a:ea typeface="+mn-ea"/>
                <a:cs typeface="+mn-cs"/>
              </a:rPr>
              <a:t>• A production facility – usually a well – to bring the hot water to the surface, in excess of 200°F</a:t>
            </a:r>
          </a:p>
          <a:p>
            <a:r>
              <a:rPr lang="en-US" sz="1200" b="0" i="0" u="none" strike="noStrike" kern="1200" baseline="0" dirty="0" smtClean="0">
                <a:solidFill>
                  <a:schemeClr val="tx1"/>
                </a:solidFill>
                <a:latin typeface="+mn-lt"/>
                <a:ea typeface="+mn-ea"/>
                <a:cs typeface="+mn-cs"/>
              </a:rPr>
              <a:t>• A mechanical system – piping and controls – to deliver the heat to the space or process</a:t>
            </a:r>
          </a:p>
          <a:p>
            <a:r>
              <a:rPr lang="en-US" sz="1200" b="0" i="0" u="none" strike="noStrike" kern="1200" baseline="0" dirty="0" smtClean="0">
                <a:solidFill>
                  <a:schemeClr val="tx1"/>
                </a:solidFill>
                <a:latin typeface="+mn-lt"/>
                <a:ea typeface="+mn-ea"/>
                <a:cs typeface="+mn-cs"/>
              </a:rPr>
              <a:t>• A disposal system – injection well, storage pond, or river – to receive the cooled geothermal fluid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Although ‘direct use’ implies no need for a heat pump or exchanger, some installations do employ these technologies for added efficiency and applications.</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96E598E-EB12-468F-B1EE-847568CE4DF7}" type="slidenum">
              <a:rPr lang="en-US" smtClean="0"/>
              <a:t>15</a:t>
            </a:fld>
            <a:endParaRPr lang="en-US"/>
          </a:p>
        </p:txBody>
      </p:sp>
    </p:spTree>
    <p:extLst>
      <p:ext uri="{BB962C8B-B14F-4D97-AF65-F5344CB8AC3E}">
        <p14:creationId xmlns:p14="http://schemas.microsoft.com/office/powerpoint/2010/main" val="2598462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(S</a:t>
            </a:r>
            <a:r>
              <a:rPr lang="en-US" b="0" baseline="0" dirty="0" smtClean="0"/>
              <a:t>ome of these applications are only being used on a small scale, such as steam sterilization of soil)</a:t>
            </a:r>
            <a:endParaRPr lang="en-US" b="0" dirty="0" smtClean="0"/>
          </a:p>
          <a:p>
            <a:endParaRPr lang="en-US" sz="1200" b="0" i="0" u="none" strike="noStrike" kern="1200" baseline="0" dirty="0" smtClean="0">
              <a:solidFill>
                <a:schemeClr val="tx1"/>
              </a:solidFill>
              <a:latin typeface="+mn-lt"/>
              <a:ea typeface="+mn-ea"/>
              <a:cs typeface="+mn-cs"/>
            </a:endParaRPr>
          </a:p>
          <a:p>
            <a:r>
              <a:rPr lang="en-US" sz="1200" b="1" dirty="0" smtClean="0">
                <a:solidFill>
                  <a:srgbClr val="002060"/>
                </a:solidFill>
              </a:rPr>
              <a:t>Space Heating &amp; Cooling</a:t>
            </a:r>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Space heating of an individual building is fairly easy to justify economically, provided the heating load is large enough. Adapting an existing system to use geothermal heat is a straightforward process. This application is discussed in following slides.</a:t>
            </a:r>
            <a:endParaRPr lang="en-US" b="1" dirty="0" smtClean="0"/>
          </a:p>
          <a:p>
            <a:endParaRPr lang="en-US" b="1" dirty="0" smtClean="0"/>
          </a:p>
          <a:p>
            <a:r>
              <a:rPr lang="en-US" b="1" dirty="0" smtClean="0"/>
              <a:t>Greenhouses</a:t>
            </a:r>
          </a:p>
          <a:p>
            <a:r>
              <a:rPr lang="en-US" dirty="0" smtClean="0"/>
              <a:t>Heating greenhouses with geothermal water helps maintain a constant temperature, resulting in a more reliable crop and faster-growing plants. The water in the pipes can be released into the air inside the greenhouse, raising humidity if necessary.</a:t>
            </a:r>
          </a:p>
          <a:p>
            <a:r>
              <a:rPr lang="en-US" dirty="0" smtClean="0"/>
              <a:t>There are several techniques used to heat greenhouses with geothermal water. These include plastic tubes, finned pipes, finned coils, soil heaters, or unit heaters. These parts can be combined according to water temperature and the preferences of the grower and the plants. For example, a grower producing roses would want to create a heating system with good air circulation and low humidity. A grower producing tropical plants could adjust the system to create high humidity and high soil temperatures.</a:t>
            </a:r>
          </a:p>
          <a:p>
            <a:r>
              <a:rPr lang="en-US" dirty="0" smtClean="0"/>
              <a:t>Chinese shiitake mushroom growers in Fujian province use geothermal heat in a greenhouse to speed production time.</a:t>
            </a:r>
          </a:p>
          <a:p>
            <a:r>
              <a:rPr lang="en-US" dirty="0" smtClean="0"/>
              <a:t>Two large greenhouses at the La </a:t>
            </a:r>
            <a:r>
              <a:rPr lang="en-US" dirty="0" err="1" smtClean="0"/>
              <a:t>Carrindanga</a:t>
            </a:r>
            <a:r>
              <a:rPr lang="en-US" dirty="0" smtClean="0"/>
              <a:t> Project in Bahia Blanca, Argentina, have been using geothermal pipes to heat their facilities. These greenhouses have sliding glass side panels that can open and close to regulate humidity and heat, and misting systems to water plants and maintain moisture in the air. The geothermal water runs through pipes buried just beneath the surface of the soil, where the heat from the water easily reaches plant roots. Boxes containing dirt and seeds can sit on top of these pipes so that they receive heat from below. The beds grow vegetables, flowers, and indoor and outdoor plants from seeds and cuttings. Bahia Blanca has an unreliable climate and is not a very good location for outdoor agriculture, but its </a:t>
            </a:r>
            <a:r>
              <a:rPr lang="en-US" dirty="0" err="1" smtClean="0"/>
              <a:t>geothermally</a:t>
            </a:r>
            <a:r>
              <a:rPr lang="en-US" dirty="0" smtClean="0"/>
              <a:t> heated greenhouses are very productive and reliable.</a:t>
            </a:r>
            <a:endParaRPr lang="en-US" b="1" dirty="0" smtClean="0"/>
          </a:p>
          <a:p>
            <a:endParaRPr lang="en-US" b="1" dirty="0" smtClean="0"/>
          </a:p>
          <a:p>
            <a:r>
              <a:rPr lang="en-US" b="1" dirty="0" smtClean="0"/>
              <a:t>Open field agriculture</a:t>
            </a:r>
          </a:p>
          <a:p>
            <a:r>
              <a:rPr lang="en-US" dirty="0" smtClean="0"/>
              <a:t>Geothermal water can be used to keep the soil in open fields at a steady warm temperature. Farmers run irrigation pipes under the soil to provide both water and heat to the crops. Using geothermal water for irrigation extends the growing season and keeps plants from being damaged by low air temperatures.</a:t>
            </a:r>
          </a:p>
          <a:p>
            <a:r>
              <a:rPr lang="en-US" dirty="0" smtClean="0"/>
              <a:t>Geothermal water can also sterilize soil to kill pests, fungus, and diseases that can harm crops. Sterilization requires very hot water so that the steam can be applied directly to the soil. The farmers either heat the soil from pipes underneath it, or they apply the steam above the soil and cover it with a plastic sheet to keep the heat inside.</a:t>
            </a:r>
            <a:br>
              <a:rPr lang="en-US" dirty="0" smtClean="0"/>
            </a:br>
            <a:endParaRPr lang="en-US" dirty="0" smtClean="0"/>
          </a:p>
          <a:p>
            <a:r>
              <a:rPr lang="en-US" b="1" dirty="0" smtClean="0"/>
              <a:t>Crop Drying</a:t>
            </a:r>
          </a:p>
          <a:p>
            <a:r>
              <a:rPr lang="en-US" dirty="0" smtClean="0"/>
              <a:t>The heat from geothermal water can also be used to dry crops and timber. For example, since the mid-1980s the Broadlands Lucerne Company in New Zealand has been using geothermal steam to dry alfalfa.</a:t>
            </a:r>
          </a:p>
          <a:p>
            <a:endParaRPr lang="en-US" b="1" dirty="0" smtClean="0"/>
          </a:p>
          <a:p>
            <a:r>
              <a:rPr lang="en-US" b="1" dirty="0" smtClean="0"/>
              <a:t>Refrigeration  </a:t>
            </a:r>
          </a:p>
          <a:p>
            <a:r>
              <a:rPr lang="en-US" sz="1200" b="0" i="0" u="none" strike="noStrike" kern="1200" baseline="0" dirty="0" smtClean="0">
                <a:solidFill>
                  <a:schemeClr val="tx1"/>
                </a:solidFill>
                <a:latin typeface="+mn-lt"/>
                <a:ea typeface="+mn-ea"/>
                <a:cs typeface="+mn-cs"/>
              </a:rPr>
              <a:t>Geothermal energy may be used for cooling through the absorption cycle process.</a:t>
            </a:r>
            <a:endParaRPr lang="en-US" b="0" dirty="0" smtClean="0"/>
          </a:p>
          <a:p>
            <a:endParaRPr lang="en-US" b="1" dirty="0" smtClean="0"/>
          </a:p>
          <a:p>
            <a:r>
              <a:rPr lang="en-US" b="1" dirty="0" smtClean="0"/>
              <a:t>Aquaculture</a:t>
            </a:r>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Geothermal aquaculture uses naturally occurring warm water to accelerate the growth of fish, shellfish, reptiles, amphibians, and aquatic plants.</a:t>
            </a:r>
          </a:p>
          <a:p>
            <a:r>
              <a:rPr lang="en-US" sz="1200" b="0" i="0" u="none" strike="noStrike" kern="1200" baseline="0" dirty="0" smtClean="0">
                <a:solidFill>
                  <a:schemeClr val="tx1"/>
                </a:solidFill>
                <a:latin typeface="+mn-lt"/>
                <a:ea typeface="+mn-ea"/>
                <a:cs typeface="+mn-cs"/>
              </a:rPr>
              <a:t>Rearing fish in controlled temperatures can boost growth rates by 50 to 100%.</a:t>
            </a:r>
          </a:p>
          <a:p>
            <a:r>
              <a:rPr lang="en-US" sz="1200" b="0" i="0" u="none" strike="noStrike" kern="1200" baseline="0" dirty="0" smtClean="0">
                <a:solidFill>
                  <a:schemeClr val="tx1"/>
                </a:solidFill>
                <a:latin typeface="+mn-lt"/>
                <a:ea typeface="+mn-ea"/>
                <a:cs typeface="+mn-cs"/>
              </a:rPr>
              <a:t>Fish and other species can be raised in simple open air earthen ponds or sophisticated fiberglass tanks.</a:t>
            </a:r>
          </a:p>
          <a:p>
            <a:r>
              <a:rPr lang="en-US" sz="1200" b="0" i="0" u="none" strike="noStrike" kern="1200" baseline="0" dirty="0" smtClean="0">
                <a:solidFill>
                  <a:schemeClr val="tx1"/>
                </a:solidFill>
                <a:latin typeface="+mn-lt"/>
                <a:ea typeface="+mn-ea"/>
                <a:cs typeface="+mn-cs"/>
              </a:rPr>
              <a:t>Water quality is extremely critical:</a:t>
            </a:r>
          </a:p>
          <a:p>
            <a:r>
              <a:rPr lang="en-US" sz="1200" b="0" i="0" u="none" strike="noStrike" kern="1200" baseline="0" dirty="0" smtClean="0">
                <a:solidFill>
                  <a:schemeClr val="tx1"/>
                </a:solidFill>
                <a:latin typeface="+mn-lt"/>
                <a:ea typeface="+mn-ea"/>
                <a:cs typeface="+mn-cs"/>
              </a:rPr>
              <a:t>– Temperature, dissolved oxygen, nitrogenous wastes, pH, alkalinity, hardness, carbon dioxide, salinity, chlorine, and hydrogen sulfide</a:t>
            </a:r>
            <a:endParaRPr lang="en-US" dirty="0" smtClean="0"/>
          </a:p>
          <a:p>
            <a:endParaRPr lang="en-US" b="1" dirty="0" smtClean="0"/>
          </a:p>
          <a:p>
            <a:r>
              <a:rPr lang="en-US" b="1" dirty="0" smtClean="0"/>
              <a:t>Benefits and drawbacks of agricultural applications</a:t>
            </a:r>
          </a:p>
          <a:p>
            <a:r>
              <a:rPr lang="en-US" dirty="0" err="1" smtClean="0"/>
              <a:t>Geothermally</a:t>
            </a:r>
            <a:r>
              <a:rPr lang="en-US" dirty="0" smtClean="0"/>
              <a:t> heated greenhouses are especially useful in marginal areas where the climate is unreliable. They make plant and vegetable production more efficient, and they reduce the time it takes seeds to germinate and grow to maturity. In addition, they make it possible to grow crops in the off-season, when such plants ordinarily would not grow and when they can be sold for higher prices. Farmers can grow plants under denser and more controlled conditions. They lose fewer plants and can make more precise commitments to buyers for future deliveries of crops.</a:t>
            </a:r>
          </a:p>
          <a:p>
            <a:r>
              <a:rPr lang="en-US" dirty="0" smtClean="0"/>
              <a:t>However, geothermal water is not available everywhere. Not every farming operation can make use of geothermal resources because either there are none in the region or they are too difficult to reach. Installing equipment to pipe geothermal water into a farm can be expensive and time-consuming.</a:t>
            </a:r>
          </a:p>
          <a:p>
            <a:endParaRPr lang="en-US" b="1" dirty="0" smtClean="0"/>
          </a:p>
          <a:p>
            <a:r>
              <a:rPr lang="en-US" sz="1200" b="1" dirty="0" smtClean="0">
                <a:solidFill>
                  <a:srgbClr val="002060"/>
                </a:solidFill>
              </a:rPr>
              <a:t>Food Processing &amp; Dehydration: </a:t>
            </a:r>
            <a:r>
              <a:rPr lang="en-US" sz="1200" b="0" dirty="0" smtClean="0">
                <a:solidFill>
                  <a:srgbClr val="002060"/>
                </a:solidFill>
              </a:rPr>
              <a:t> Widely used and efficient use in agriculture. </a:t>
            </a:r>
            <a:r>
              <a:rPr lang="en-US" sz="1200" b="0" i="0" u="none" strike="noStrike" kern="1200" baseline="0" dirty="0" smtClean="0">
                <a:solidFill>
                  <a:schemeClr val="tx1"/>
                </a:solidFill>
                <a:latin typeface="+mn-lt"/>
                <a:ea typeface="+mn-ea"/>
                <a:cs typeface="+mn-cs"/>
              </a:rPr>
              <a:t>Temperatures range from 86-356ºF.</a:t>
            </a:r>
            <a:endParaRPr lang="en-US" b="1" dirty="0" smtClean="0"/>
          </a:p>
          <a:p>
            <a:endParaRPr lang="en-US" b="1" dirty="0" smtClean="0"/>
          </a:p>
          <a:p>
            <a:r>
              <a:rPr lang="en-US" b="1" dirty="0" smtClean="0"/>
              <a:t>Impact of agricultural applications</a:t>
            </a:r>
          </a:p>
          <a:p>
            <a:r>
              <a:rPr lang="en-US" dirty="0" smtClean="0"/>
              <a:t>Using geothermal water to enhance agriculture causes few environmental problems. It does not pollute the land because only water is emitted, although if the water is contaminated with heavy metals, such as mercury, this could cause a public health concern. The use of geothermal water could potentially result in farms being constructed in areas that would otherwise not be suitable for agriculture, which could destroy natural landscape and animal habitat.</a:t>
            </a:r>
          </a:p>
          <a:p>
            <a:r>
              <a:rPr lang="en-US" dirty="0" smtClean="0"/>
              <a:t>Economically, using geothermal water in agriculture can be quite inexpensive. If geothermal wells already exist, then the farmers need invest only in steel or plastic pipes to transport the steam or hot water to the field, greenhouse, or drying facility. In some places the hot water is quite shallow and inexpensive to reach. Despite this comparative lack of expense, even this level of equipment is too expensive for many individuals and businesses.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Small-scale power generation</a:t>
            </a:r>
            <a:endParaRPr lang="en-US" dirty="0" smtClean="0"/>
          </a:p>
          <a:p>
            <a:r>
              <a:rPr lang="en-US" sz="1200" b="0" i="0" u="none" strike="noStrike" kern="1200" baseline="0" dirty="0" smtClean="0">
                <a:solidFill>
                  <a:schemeClr val="tx1"/>
                </a:solidFill>
                <a:latin typeface="+mn-lt"/>
                <a:ea typeface="+mn-ea"/>
                <a:cs typeface="+mn-cs"/>
              </a:rPr>
              <a:t>• Runs a refrigeration cycle in reverse to generate power.</a:t>
            </a:r>
          </a:p>
          <a:p>
            <a:r>
              <a:rPr lang="en-US" sz="1200" b="0" i="0" u="none" strike="noStrike" kern="1200" baseline="0" dirty="0" smtClean="0">
                <a:solidFill>
                  <a:schemeClr val="tx1"/>
                </a:solidFill>
                <a:latin typeface="+mn-lt"/>
                <a:ea typeface="+mn-ea"/>
                <a:cs typeface="+mn-cs"/>
              </a:rPr>
              <a:t>• Technology can operate off any heat source, with a minimum of 100°F temperature differential between the heat source and sink.</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EXAMPLE: Chena Chiller I - Designed and built by United Technologies Corporation (UTC). ~ 400-kW “Chena Chiller” geothermal power plant (two 225-kW plants).</a:t>
            </a:r>
          </a:p>
          <a:p>
            <a:r>
              <a:rPr lang="en-US" sz="1200" b="0" i="0" u="none" strike="noStrike" kern="1200" baseline="0" dirty="0" smtClean="0">
                <a:solidFill>
                  <a:schemeClr val="tx1"/>
                </a:solidFill>
                <a:latin typeface="+mn-lt"/>
                <a:ea typeface="+mn-ea"/>
                <a:cs typeface="+mn-cs"/>
              </a:rPr>
              <a:t>• Generates electricity from 162.5°F water.</a:t>
            </a:r>
          </a:p>
          <a:p>
            <a:r>
              <a:rPr lang="en-US" sz="1200" b="0" i="0" u="none" strike="noStrike" kern="1200" baseline="0" dirty="0" smtClean="0">
                <a:solidFill>
                  <a:schemeClr val="tx1"/>
                </a:solidFill>
                <a:latin typeface="+mn-lt"/>
                <a:ea typeface="+mn-ea"/>
                <a:cs typeface="+mn-cs"/>
              </a:rPr>
              <a:t>• The lowest temperature used anywhere in the world to produce power.</a:t>
            </a:r>
          </a:p>
          <a:p>
            <a:endParaRPr lang="en-US" dirty="0" smtClean="0"/>
          </a:p>
          <a:p>
            <a:endParaRPr lang="en-US" dirty="0" smtClean="0"/>
          </a:p>
          <a:p>
            <a:r>
              <a:rPr lang="en-US" sz="1200" b="0" i="0" u="none" strike="noStrike" kern="1200" baseline="0" dirty="0" smtClean="0">
                <a:solidFill>
                  <a:schemeClr val="tx1"/>
                </a:solidFill>
                <a:latin typeface="+mn-lt"/>
                <a:ea typeface="+mn-ea"/>
                <a:cs typeface="+mn-cs"/>
              </a:rPr>
              <a:t>SOURCE: http://www.digtheheat.com/geothermal/geothermal_agriculture.html  &amp;   http://www.geothermal-biz.com/Docs/Battocletti_Nov_2006_I.pdf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16</a:t>
            </a:fld>
            <a:endParaRPr lang="en-US"/>
          </a:p>
        </p:txBody>
      </p:sp>
    </p:spTree>
    <p:extLst>
      <p:ext uri="{BB962C8B-B14F-4D97-AF65-F5344CB8AC3E}">
        <p14:creationId xmlns:p14="http://schemas.microsoft.com/office/powerpoint/2010/main" val="3211852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Most geothermal</a:t>
            </a:r>
            <a:r>
              <a:rPr lang="en-US" sz="1200" baseline="0" dirty="0" smtClean="0"/>
              <a:t> </a:t>
            </a:r>
            <a:r>
              <a:rPr lang="en-US" sz="1200" dirty="0" smtClean="0"/>
              <a:t>electric plants are industrial in size, yet</a:t>
            </a:r>
            <a:r>
              <a:rPr lang="en-US" sz="1200" baseline="0" dirty="0" smtClean="0"/>
              <a:t> </a:t>
            </a:r>
            <a:r>
              <a:rPr lang="en-US" sz="1200" dirty="0" smtClean="0"/>
              <a:t>small-scale plants</a:t>
            </a:r>
            <a:r>
              <a:rPr lang="en-US" sz="1200" baseline="0" dirty="0" smtClean="0"/>
              <a:t> </a:t>
            </a:r>
            <a:r>
              <a:rPr lang="en-US" sz="1200" dirty="0" smtClean="0"/>
              <a:t>(under 5 megawatts) have the potential for widespread application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 rural areas where heat sources over 300°F exist (mostly in western states).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r>
              <a:rPr lang="en-US" dirty="0" smtClean="0"/>
              <a:t>A vast majority of the world’s power production involves the use of hot water. Sources like nuclear, coal and natural gas harness different processes (i.e. radioactive decay, combustion) to heat water into steam, which is run through a turbine to generate electricity. Geothermal energy uses the escaping heat from Earth’s core as a means to heat water and produce electricity. By drilling deep into the Earth’s interior, we find temperatures suitably high to produce electricity.</a:t>
            </a:r>
          </a:p>
          <a:p>
            <a:r>
              <a:rPr lang="en-US" dirty="0" smtClean="0"/>
              <a:t>Sometimes when we drill deep, there is hot water where the rock is porous (has space for fluids). In this case, we can extract the water from depth and through specialized equipment, use it to produce electricity (explained further on). If there is no water, but the rocks are very hot where we drill, it is possible to inject water to create an enhanced geothermal system (EGS) and hot water where it did not exist before. By using Earth’s thermal energy to heat water instead of processes with harmful by-products like coal and nuclear, geothermal energy can produce clean, reliable electricity as long as heat continues to seep from Earth’s interior (as it has for 4.5 billion years). Further, it is sustainable power because once we have extracted the thermal energy from the water or steam, it can be continuously re-injected deep underground to obtain more geothermal heat.  (http://www.cangea.ca)</a:t>
            </a:r>
            <a:endParaRPr lang="en-US" sz="1200" dirty="0" smtClean="0"/>
          </a:p>
          <a:p>
            <a:endParaRPr lang="en-US" baseline="0" dirty="0" smtClean="0"/>
          </a:p>
          <a:p>
            <a:r>
              <a:rPr lang="en-US" baseline="0" dirty="0" smtClean="0"/>
              <a:t>Research and development is underway to use old oil and gas wells for efficiently accessing geothermal energy sources. </a:t>
            </a:r>
          </a:p>
          <a:p>
            <a:endParaRPr lang="en-US" baseline="0" dirty="0" smtClean="0"/>
          </a:p>
          <a:p>
            <a:r>
              <a:rPr lang="en-US" baseline="0" dirty="0" smtClean="0"/>
              <a:t>LINK 1 goes to the Canadian Geothermal Energy Association</a:t>
            </a:r>
          </a:p>
          <a:p>
            <a:r>
              <a:rPr lang="en-US" baseline="0" dirty="0" smtClean="0"/>
              <a:t>LINK 2 takes you to the American Geothermal Energy Association’s 2010 update report</a:t>
            </a:r>
          </a:p>
        </p:txBody>
      </p:sp>
      <p:sp>
        <p:nvSpPr>
          <p:cNvPr id="4" name="Slide Number Placeholder 3"/>
          <p:cNvSpPr>
            <a:spLocks noGrp="1"/>
          </p:cNvSpPr>
          <p:nvPr>
            <p:ph type="sldNum" sz="quarter" idx="10"/>
          </p:nvPr>
        </p:nvSpPr>
        <p:spPr/>
        <p:txBody>
          <a:bodyPr/>
          <a:lstStyle/>
          <a:p>
            <a:fld id="{396E598E-EB12-468F-B1EE-847568CE4DF7}" type="slidenum">
              <a:rPr lang="en-US" smtClean="0"/>
              <a:t>17</a:t>
            </a:fld>
            <a:endParaRPr lang="en-US"/>
          </a:p>
        </p:txBody>
      </p:sp>
    </p:spTree>
    <p:extLst>
      <p:ext uri="{BB962C8B-B14F-4D97-AF65-F5344CB8AC3E}">
        <p14:creationId xmlns:p14="http://schemas.microsoft.com/office/powerpoint/2010/main" val="2746035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LINK is of a </a:t>
            </a:r>
            <a:r>
              <a:rPr lang="en-US" dirty="0" err="1" smtClean="0"/>
              <a:t>CalEnergy</a:t>
            </a:r>
            <a:r>
              <a:rPr lang="en-US" dirty="0" smtClean="0"/>
              <a:t> geothermal electric plant. It’s a 5 minute animated explanation.</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18</a:t>
            </a:fld>
            <a:endParaRPr lang="en-US"/>
          </a:p>
        </p:txBody>
      </p:sp>
    </p:spTree>
    <p:extLst>
      <p:ext uri="{BB962C8B-B14F-4D97-AF65-F5344CB8AC3E}">
        <p14:creationId xmlns:p14="http://schemas.microsoft.com/office/powerpoint/2010/main" val="1963725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a:t>
            </a:r>
            <a:r>
              <a:rPr lang="en-US" baseline="0" dirty="0" smtClean="0"/>
              <a:t> identifies deep geothermal reserves needed for electricity production and some direct-use geothermal. Yet clarify to students that all regions of the country are suitable for </a:t>
            </a:r>
            <a:r>
              <a:rPr lang="en-US" baseline="0" dirty="0" err="1" smtClean="0"/>
              <a:t>geoexchange</a:t>
            </a:r>
            <a:r>
              <a:rPr lang="en-US" baseline="0" dirty="0" smtClean="0"/>
              <a:t> and shallow direct-use systems. We will be focusing on </a:t>
            </a:r>
            <a:r>
              <a:rPr lang="en-US" baseline="0" dirty="0" err="1" smtClean="0"/>
              <a:t>geoexchange</a:t>
            </a:r>
            <a:r>
              <a:rPr lang="en-US" baseline="0" dirty="0" smtClean="0"/>
              <a:t>.</a:t>
            </a:r>
          </a:p>
          <a:p>
            <a:endParaRPr lang="en-US" baseline="0" dirty="0" smtClean="0"/>
          </a:p>
          <a:p>
            <a:r>
              <a:rPr lang="en-US" dirty="0" smtClean="0"/>
              <a:t>Point out your state on the map for those students who may</a:t>
            </a:r>
            <a:r>
              <a:rPr lang="en-US" baseline="0" dirty="0" smtClean="0"/>
              <a:t> not know and identify your region’s potential.</a:t>
            </a:r>
          </a:p>
          <a:p>
            <a:endParaRPr lang="en-US" baseline="0" dirty="0" smtClean="0"/>
          </a:p>
          <a:p>
            <a:r>
              <a:rPr lang="en-US" baseline="0" dirty="0" smtClean="0"/>
              <a:t>Click on the link below the key/legend for a larger view of the map.</a:t>
            </a:r>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938963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Efficiency – </a:t>
            </a:r>
            <a:r>
              <a:rPr lang="en-US" sz="1200" b="0" i="0" u="none" strike="noStrike" kern="1200" baseline="0" dirty="0" smtClean="0">
                <a:solidFill>
                  <a:schemeClr val="tx1"/>
                </a:solidFill>
                <a:latin typeface="+mn-lt"/>
                <a:ea typeface="+mn-ea"/>
                <a:cs typeface="+mn-cs"/>
              </a:rPr>
              <a:t>More than 3 times as efficient as conventional systems.</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Geothermal systems are efficient, environmentally-sensitive, comfortable, and economical. Operating savings often provide paybacks of considerably less than five years -- sometimes less than two years. In addition, electric utilities are so convinced of the value of this technology for their customers that they offer design assistance, referrals, or financial incentives to defray the first cost increment of geothermal systems. The key is that geothermal heat pumps use electricity to move heat, not to generate it by the burning fuel or using electric resistance elements. Indeed, the U.S. EPA has found that no other technology with more favorable operating efficiencies and economics than emerging geothermal heat and cooling systems. </a:t>
            </a:r>
          </a:p>
          <a:p>
            <a:r>
              <a:rPr lang="en-US" dirty="0" smtClean="0"/>
              <a:t>The heating efficiency of ground-source and water-source heat pumps is indicated by their coefficient of performance (COP), which is the ratio of heat provided in Btu per Btu of energy input. Their cooling efficiency is indicated by the Energy Efficiency Ratio (EER), which is the ratio of the heat removed (in Btu per hour) to the electricity required (in watts) to run the unit. Look for the ENERGY STAR® label, which indicates a heating COP of 2.8 or greater and an EER of 13 or greater. </a:t>
            </a:r>
          </a:p>
          <a:p>
            <a:endParaRPr lang="en-US" dirty="0" smtClean="0"/>
          </a:p>
          <a:p>
            <a:r>
              <a:rPr lang="en-US" dirty="0" smtClean="0"/>
              <a:t>Manufacturers of high-efficiency geothermal heat pumps voluntarily use the EPA ENERGY STAR label on qualifying equipment and related product literature. If you are purchasing a geothermal heat pump and uncertain whether it meets ENERGY STAR qualifications, ask for an efficiency rating of at least 2.8 COP or 13 EER.</a:t>
            </a:r>
          </a:p>
          <a:p>
            <a:r>
              <a:rPr lang="en-US" dirty="0" smtClean="0"/>
              <a:t>Many geothermal heat pump systems carry the U.S. Department of Energy (DOE) and EPA ENERGY STAR label. Ask your contractor about special financing or incentives for purchasing energy efficient products, including ENERGY STAR qualified products.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An Important Renewable Energy Technology </a:t>
            </a:r>
            <a:r>
              <a:rPr lang="en-US" sz="1200" b="0" i="0" u="none" strike="noStrike" kern="1200" baseline="0" dirty="0" smtClean="0">
                <a:solidFill>
                  <a:schemeClr val="tx1"/>
                </a:solidFill>
                <a:latin typeface="+mn-lt"/>
                <a:ea typeface="+mn-ea"/>
                <a:cs typeface="+mn-cs"/>
              </a:rPr>
              <a:t>The U.S. Environmental Protection Agency has concluded that well-designed and properly installed high efficiency geothermal heat pump systems produce less environmental harm than any other alternative space conditioning technology currently available. On a full fuel cycle basis, emerging geothermal systems are the most efficient technology available, with the lowest CO2 emissions for minimum greenhouse warming impact. Overall, the EPA found emerging geothermal heating and cooling systems to have the lowest environmental cost of all technologies analyzed -- including air-source heat pumps and natural gas furnaces. </a:t>
            </a:r>
            <a:endParaRPr lang="en-US" sz="1200" b="1"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Readily available - </a:t>
            </a:r>
            <a:r>
              <a:rPr lang="en-US" sz="1200" dirty="0" smtClean="0"/>
              <a:t>subterranean temperatures remain relatively constant throughout the U.S.</a:t>
            </a:r>
            <a:r>
              <a:rPr lang="en-US" sz="1200" baseline="0" dirty="0" smtClean="0"/>
              <a:t> (55 degrees F average). </a:t>
            </a:r>
            <a:endParaRPr lang="en-US" sz="1200" dirty="0" smtClean="0"/>
          </a:p>
          <a:p>
            <a:endParaRPr lang="en-US" sz="1200" b="1" i="0" u="none" strike="noStrike" kern="1200" baseline="0" dirty="0" smtClean="0">
              <a:solidFill>
                <a:schemeClr val="tx1"/>
              </a:solidFill>
              <a:latin typeface="+mn-lt"/>
              <a:ea typeface="+mn-ea"/>
              <a:cs typeface="+mn-cs"/>
            </a:endParaRPr>
          </a:p>
          <a:p>
            <a:r>
              <a:rPr lang="en-US" b="1" dirty="0" smtClean="0"/>
              <a:t>Maintenance</a:t>
            </a:r>
            <a:r>
              <a:rPr lang="en-US" b="1" baseline="0" dirty="0" smtClean="0"/>
              <a:t> - </a:t>
            </a:r>
            <a:r>
              <a:rPr lang="en-US" dirty="0" smtClean="0"/>
              <a:t>System life is estimated at 25 years for the inside components and 50+ years for the ground loop. </a:t>
            </a:r>
            <a:r>
              <a:rPr lang="en-US" b="1" baseline="0" dirty="0" smtClean="0"/>
              <a:t> </a:t>
            </a:r>
            <a:r>
              <a:rPr lang="en-US" baseline="0" dirty="0" smtClean="0"/>
              <a:t>G</a:t>
            </a:r>
            <a:r>
              <a:rPr lang="en-US" dirty="0" smtClean="0"/>
              <a:t>eothermal systems are practically maintenance free. When installed properly, the buried loop will last for generations. And the other half of the operation—the unit's fan, compressor, and pump—is housed indoors, protected from the harsh weather conditions. Usually, periodic checks and filter changes are the only required maintenance. </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Geothermal Heat Pump Systems Work! </a:t>
            </a:r>
            <a:r>
              <a:rPr lang="en-US" sz="1200" b="0" i="0" u="none" strike="noStrike" kern="1200" baseline="0" dirty="0" smtClean="0">
                <a:solidFill>
                  <a:schemeClr val="tx1"/>
                </a:solidFill>
                <a:latin typeface="+mn-lt"/>
                <a:ea typeface="+mn-ea"/>
                <a:cs typeface="+mn-cs"/>
              </a:rPr>
              <a:t>No existing space conditioning technology offers greater comfort, economy, or environmental benefits than the geothermal heat and cooling systems now available for residential and commercial installations. Over 250,000 installations are in place in the United States today, and the number is rapidly increasing. </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20</a:t>
            </a:fld>
            <a:endParaRPr lang="en-US"/>
          </a:p>
        </p:txBody>
      </p:sp>
    </p:spTree>
    <p:extLst>
      <p:ext uri="{BB962C8B-B14F-4D97-AF65-F5344CB8AC3E}">
        <p14:creationId xmlns:p14="http://schemas.microsoft.com/office/powerpoint/2010/main" val="4167309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Advantage Disadvantage Geothermal</a:t>
            </a:r>
          </a:p>
          <a:p>
            <a:r>
              <a:rPr lang="en-US" dirty="0" smtClean="0"/>
              <a:t>The Advantage Disadvantage Geothermal table shows the pros of geothermal energy and some geothermal energy disadvantages.</a:t>
            </a:r>
          </a:p>
          <a:p>
            <a:r>
              <a:rPr lang="en-US" b="1" dirty="0" smtClean="0"/>
              <a:t>Advantages of Closed Loop Refrigerant Geothermal Systems</a:t>
            </a:r>
          </a:p>
          <a:p>
            <a:r>
              <a:rPr lang="en-US" dirty="0" smtClean="0"/>
              <a:t>There are several advantages of closed loop geothermal </a:t>
            </a:r>
            <a:r>
              <a:rPr lang="en-US" dirty="0" err="1" smtClean="0"/>
              <a:t>heatpump</a:t>
            </a:r>
            <a:r>
              <a:rPr lang="en-US" dirty="0" smtClean="0"/>
              <a:t> systems over open loop systems. There are also advantages to the systems that use refrigerant in these loops over the systems that use antifreeze or water in the loops.</a:t>
            </a:r>
          </a:p>
          <a:p>
            <a:r>
              <a:rPr lang="en-US" b="1" dirty="0" smtClean="0"/>
              <a:t>Advantages of Refrigerant Ground Loop Systems</a:t>
            </a:r>
          </a:p>
          <a:p>
            <a:r>
              <a:rPr lang="en-US" dirty="0" smtClean="0"/>
              <a:t>Refrigerant ground loop geothermal systems are usually more efficient than water-based loop systems. </a:t>
            </a:r>
          </a:p>
          <a:p>
            <a:r>
              <a:rPr lang="en-US" dirty="0" smtClean="0"/>
              <a:t>They require a smaller length of buried pipes. </a:t>
            </a:r>
          </a:p>
          <a:p>
            <a:r>
              <a:rPr lang="en-US" dirty="0" smtClean="0"/>
              <a:t>They do not have problems with the exposed parts of the pipes freezing </a:t>
            </a:r>
          </a:p>
          <a:p>
            <a:r>
              <a:rPr lang="en-US" dirty="0" smtClean="0"/>
              <a:t>They have a higher degree of heat transfer. </a:t>
            </a:r>
          </a:p>
          <a:p>
            <a:r>
              <a:rPr lang="en-US" b="1" dirty="0" smtClean="0"/>
              <a:t>Disadvantages of Open Ground Loop Geothermal Systems</a:t>
            </a:r>
          </a:p>
          <a:p>
            <a:r>
              <a:rPr lang="en-US" dirty="0" smtClean="0"/>
              <a:t>In a closed-loop system, the same refrigerant or water circulates through the pipes repeatedly. In an open-loop system, water is pumped out of the water source, such as a well or a man-made lake, and when the heat has been extracted from the water, that water returns to the well or surface lake.</a:t>
            </a:r>
          </a:p>
          <a:p>
            <a:r>
              <a:rPr lang="en-US" dirty="0" smtClean="0"/>
              <a:t>Open loop systems are generally not recommended for the following reasons.</a:t>
            </a:r>
          </a:p>
          <a:p>
            <a:r>
              <a:rPr lang="en-US" dirty="0" smtClean="0"/>
              <a:t>Higher maintenance costs. </a:t>
            </a:r>
          </a:p>
          <a:p>
            <a:r>
              <a:rPr lang="en-US" dirty="0" smtClean="0"/>
              <a:t>Open loop systems continually bring water in from outside the system. This can lead to mineral build up and corrosion throughout the geothermal system as well as a potential for clogging.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21</a:t>
            </a:fld>
            <a:endParaRPr lang="en-US"/>
          </a:p>
        </p:txBody>
      </p:sp>
    </p:spTree>
    <p:extLst>
      <p:ext uri="{BB962C8B-B14F-4D97-AF65-F5344CB8AC3E}">
        <p14:creationId xmlns:p14="http://schemas.microsoft.com/office/powerpoint/2010/main" val="3812681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b="1" dirty="0" smtClean="0"/>
              <a:t>Below</a:t>
            </a:r>
            <a:r>
              <a:rPr lang="en-US" sz="2000" b="1" baseline="0" dirty="0" smtClean="0"/>
              <a:t> are the units covered in this module with corresponding slide numbers in parentheses: </a:t>
            </a:r>
            <a:endParaRPr lang="en-US" sz="2000" b="1" dirty="0" smtClean="0"/>
          </a:p>
          <a:p>
            <a:pPr marL="0" indent="0">
              <a:buNone/>
            </a:pPr>
            <a:endParaRPr lang="en-US" sz="2000" b="1" dirty="0" smtClean="0"/>
          </a:p>
          <a:p>
            <a:pPr marL="0" indent="0">
              <a:buNone/>
            </a:pPr>
            <a:r>
              <a:rPr lang="en-US" sz="2000" b="1" dirty="0" smtClean="0"/>
              <a:t>1)  Geothermal Basics  (4-23)</a:t>
            </a:r>
          </a:p>
          <a:p>
            <a:pPr marL="0" indent="0">
              <a:buNone/>
            </a:pPr>
            <a:r>
              <a:rPr lang="en-US" sz="2000" dirty="0" smtClean="0"/>
              <a:t>       -Introduction</a:t>
            </a:r>
          </a:p>
          <a:p>
            <a:pPr marL="0" indent="0">
              <a:buNone/>
            </a:pPr>
            <a:r>
              <a:rPr lang="en-US" sz="2000" dirty="0" smtClean="0"/>
              <a:t>       -History</a:t>
            </a:r>
          </a:p>
          <a:p>
            <a:pPr marL="0" indent="0">
              <a:buNone/>
            </a:pPr>
            <a:r>
              <a:rPr lang="en-US" sz="2000" dirty="0" smtClean="0"/>
              <a:t>       -Electricity Production</a:t>
            </a:r>
          </a:p>
          <a:p>
            <a:pPr marL="0" indent="0">
              <a:buNone/>
            </a:pPr>
            <a:r>
              <a:rPr lang="en-US" sz="2000" dirty="0" smtClean="0"/>
              <a:t>       -Direct-Use</a:t>
            </a:r>
          </a:p>
          <a:p>
            <a:pPr marL="0" indent="0">
              <a:buNone/>
            </a:pPr>
            <a:r>
              <a:rPr lang="en-US" sz="2000" dirty="0" smtClean="0"/>
              <a:t>       -</a:t>
            </a:r>
            <a:r>
              <a:rPr lang="en-US" sz="2000" dirty="0" err="1" smtClean="0"/>
              <a:t>Geoexchange</a:t>
            </a:r>
            <a:endParaRPr lang="en-US" sz="2000" dirty="0" smtClean="0"/>
          </a:p>
          <a:p>
            <a:pPr marL="0" indent="0">
              <a:buNone/>
            </a:pPr>
            <a:endParaRPr lang="en-US" sz="2000" b="0" dirty="0" smtClean="0"/>
          </a:p>
          <a:p>
            <a:pPr marL="0" indent="0">
              <a:buNone/>
            </a:pPr>
            <a:r>
              <a:rPr lang="en-US" sz="2000" b="1" dirty="0" smtClean="0"/>
              <a:t>2)</a:t>
            </a:r>
            <a:r>
              <a:rPr lang="en-US" sz="2000" b="1" baseline="0" dirty="0" smtClean="0"/>
              <a:t> </a:t>
            </a:r>
            <a:r>
              <a:rPr lang="en-US" sz="2000" b="0" baseline="0" dirty="0" smtClean="0"/>
              <a:t> </a:t>
            </a:r>
            <a:r>
              <a:rPr lang="en-US" sz="2000" b="1" dirty="0" smtClean="0"/>
              <a:t>Geothermal Heat Pumps  (24-36)</a:t>
            </a:r>
            <a:r>
              <a:rPr lang="en-US" sz="2000" dirty="0" smtClean="0"/>
              <a:t>	</a:t>
            </a:r>
          </a:p>
          <a:p>
            <a:pPr marL="0" indent="0">
              <a:buNone/>
            </a:pPr>
            <a:r>
              <a:rPr lang="en-US" sz="2000" dirty="0" smtClean="0"/>
              <a:t>         -Horizontal Loop </a:t>
            </a:r>
          </a:p>
          <a:p>
            <a:pPr marL="0" indent="0">
              <a:buNone/>
            </a:pPr>
            <a:r>
              <a:rPr lang="en-US" sz="2000" dirty="0" smtClean="0"/>
              <a:t>         -Vertical Loop</a:t>
            </a:r>
          </a:p>
          <a:p>
            <a:pPr marL="400050" lvl="1" indent="0">
              <a:buNone/>
            </a:pPr>
            <a:r>
              <a:rPr lang="en-US" sz="2000" dirty="0" smtClean="0"/>
              <a:t> -Pond Loop	</a:t>
            </a:r>
          </a:p>
          <a:p>
            <a:pPr marL="400050" lvl="1" indent="0">
              <a:buNone/>
            </a:pPr>
            <a:r>
              <a:rPr lang="en-US" sz="2000" dirty="0" smtClean="0"/>
              <a:t> -Open Loop</a:t>
            </a:r>
          </a:p>
          <a:p>
            <a:pPr marL="400050" lvl="1" indent="0">
              <a:buNone/>
            </a:pPr>
            <a:r>
              <a:rPr lang="en-US" sz="2000" dirty="0" smtClean="0"/>
              <a:t> -Hybrid Designs</a:t>
            </a:r>
          </a:p>
          <a:p>
            <a:pPr marL="400050" lvl="1" indent="0">
              <a:buNone/>
            </a:pPr>
            <a:endParaRPr lang="en-US" sz="2000" dirty="0" smtClean="0"/>
          </a:p>
          <a:p>
            <a:pPr lvl="0">
              <a:spcBef>
                <a:spcPct val="20000"/>
              </a:spcBef>
            </a:pPr>
            <a:r>
              <a:rPr lang="en-US" sz="2000" b="1" dirty="0" smtClean="0">
                <a:solidFill>
                  <a:prstClr val="black"/>
                </a:solidFill>
              </a:rPr>
              <a:t>3) GHP Subsystems  (37-45)</a:t>
            </a:r>
          </a:p>
          <a:p>
            <a:pPr lvl="0">
              <a:spcBef>
                <a:spcPct val="20000"/>
              </a:spcBef>
            </a:pPr>
            <a:r>
              <a:rPr lang="en-US" sz="2000" dirty="0" smtClean="0">
                <a:solidFill>
                  <a:prstClr val="black"/>
                </a:solidFill>
              </a:rPr>
              <a:t>       -Earth Connector</a:t>
            </a:r>
          </a:p>
          <a:p>
            <a:pPr lvl="0">
              <a:spcBef>
                <a:spcPct val="20000"/>
              </a:spcBef>
            </a:pPr>
            <a:r>
              <a:rPr lang="en-US" sz="2000" dirty="0" smtClean="0">
                <a:solidFill>
                  <a:prstClr val="black"/>
                </a:solidFill>
              </a:rPr>
              <a:t>       -Pump</a:t>
            </a:r>
          </a:p>
          <a:p>
            <a:pPr lvl="0">
              <a:spcBef>
                <a:spcPct val="20000"/>
              </a:spcBef>
            </a:pPr>
            <a:r>
              <a:rPr lang="en-US" sz="2000" dirty="0" smtClean="0">
                <a:solidFill>
                  <a:prstClr val="black"/>
                </a:solidFill>
              </a:rPr>
              <a:t>       -Distribution System</a:t>
            </a:r>
          </a:p>
          <a:p>
            <a:pPr lvl="0">
              <a:spcBef>
                <a:spcPct val="20000"/>
              </a:spcBef>
            </a:pPr>
            <a:r>
              <a:rPr lang="en-US" sz="2000" dirty="0" smtClean="0">
                <a:solidFill>
                  <a:prstClr val="black"/>
                </a:solidFill>
              </a:rPr>
              <a:t>       -Water Heating</a:t>
            </a:r>
          </a:p>
          <a:p>
            <a:pPr lvl="0">
              <a:spcBef>
                <a:spcPct val="20000"/>
              </a:spcBef>
            </a:pPr>
            <a:r>
              <a:rPr lang="en-US" sz="2000" dirty="0" smtClean="0">
                <a:solidFill>
                  <a:prstClr val="black"/>
                </a:solidFill>
              </a:rPr>
              <a:t>       -Efficiency &amp; Versatility</a:t>
            </a:r>
          </a:p>
          <a:p>
            <a:pPr lvl="0">
              <a:spcBef>
                <a:spcPct val="20000"/>
              </a:spcBef>
            </a:pPr>
            <a:endParaRPr lang="en-US" sz="2000" dirty="0" smtClean="0">
              <a:solidFill>
                <a:prstClr val="black"/>
              </a:solidFill>
            </a:endParaRPr>
          </a:p>
          <a:p>
            <a:pPr lvl="0">
              <a:spcBef>
                <a:spcPct val="20000"/>
              </a:spcBef>
            </a:pPr>
            <a:r>
              <a:rPr lang="en-US" sz="2000" b="1" dirty="0" smtClean="0">
                <a:solidFill>
                  <a:prstClr val="black"/>
                </a:solidFill>
              </a:rPr>
              <a:t>4) Project Development  (46-55)</a:t>
            </a:r>
          </a:p>
          <a:p>
            <a:pPr marL="400050" lvl="1">
              <a:spcBef>
                <a:spcPct val="20000"/>
              </a:spcBef>
            </a:pPr>
            <a:r>
              <a:rPr lang="en-US" sz="2000" dirty="0" smtClean="0">
                <a:solidFill>
                  <a:prstClr val="black"/>
                </a:solidFill>
              </a:rPr>
              <a:t> -Site Considerations/Sizing</a:t>
            </a:r>
          </a:p>
          <a:p>
            <a:pPr marL="400050" lvl="1">
              <a:spcBef>
                <a:spcPct val="20000"/>
              </a:spcBef>
            </a:pPr>
            <a:r>
              <a:rPr lang="en-US" sz="2000" dirty="0" smtClean="0">
                <a:solidFill>
                  <a:prstClr val="black"/>
                </a:solidFill>
              </a:rPr>
              <a:t> -Cost/Installation/Maintenance</a:t>
            </a:r>
          </a:p>
          <a:p>
            <a:pPr marL="400050" lvl="1">
              <a:spcBef>
                <a:spcPct val="20000"/>
              </a:spcBef>
            </a:pPr>
            <a:r>
              <a:rPr lang="en-US" sz="2000" dirty="0" smtClean="0">
                <a:solidFill>
                  <a:prstClr val="black"/>
                </a:solidFill>
              </a:rPr>
              <a:t> -Economics/Funding</a:t>
            </a:r>
          </a:p>
          <a:p>
            <a:pPr marL="400050" lvl="1">
              <a:spcBef>
                <a:spcPct val="20000"/>
              </a:spcBef>
            </a:pPr>
            <a:r>
              <a:rPr lang="en-US" sz="2000" dirty="0" smtClean="0">
                <a:solidFill>
                  <a:prstClr val="black"/>
                </a:solidFill>
              </a:rPr>
              <a:t> -Data Systems</a:t>
            </a:r>
          </a:p>
          <a:p>
            <a:pPr marL="400050" lvl="1">
              <a:spcBef>
                <a:spcPct val="20000"/>
              </a:spcBef>
            </a:pPr>
            <a:r>
              <a:rPr lang="en-US" sz="2000" dirty="0" smtClean="0">
                <a:solidFill>
                  <a:prstClr val="black"/>
                </a:solidFill>
              </a:rPr>
              <a:t> -Additional Resources</a:t>
            </a:r>
          </a:p>
          <a:p>
            <a:pPr marL="400050" lvl="1" indent="0">
              <a:buNone/>
            </a:pPr>
            <a:endParaRPr lang="en-US" sz="2000" dirty="0" smtClean="0"/>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2</a:t>
            </a:fld>
            <a:endParaRPr lang="en-US"/>
          </a:p>
        </p:txBody>
      </p:sp>
    </p:spTree>
    <p:extLst>
      <p:ext uri="{BB962C8B-B14F-4D97-AF65-F5344CB8AC3E}">
        <p14:creationId xmlns:p14="http://schemas.microsoft.com/office/powerpoint/2010/main" val="934914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Efficiency – </a:t>
            </a:r>
            <a:r>
              <a:rPr lang="en-US" sz="1200" b="0" i="0" u="none" strike="noStrike" kern="1200" baseline="0" dirty="0" smtClean="0">
                <a:solidFill>
                  <a:schemeClr val="tx1"/>
                </a:solidFill>
                <a:latin typeface="+mn-lt"/>
                <a:ea typeface="+mn-ea"/>
                <a:cs typeface="+mn-cs"/>
              </a:rPr>
              <a:t>More than 3 times as efficient as conventional systems.</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Geothermal systems are efficient, environmentally-sensitive, comfortable, and economical. Operating savings often provide paybacks of considerably less than five years -- sometimes less than two years. In addition, electric utilities are so convinced of the value of this technology for their customers that they offer design assistance, referrals, or financial incentives to defray the first cost increment of geothermal systems. The key is that geothermal heat pumps use electricity to move heat, not to generate it by the burning fuel or using electric resistance elements. Indeed, the U.S. EPA has found that no other technology with more favorable operating efficiencies and economics than emerging geothermal heat and cooling systems. </a:t>
            </a:r>
          </a:p>
          <a:p>
            <a:r>
              <a:rPr lang="en-US" dirty="0" smtClean="0"/>
              <a:t>The heating efficiency of ground-source and water-source heat pumps is indicated by their coefficient of performance (COP), which is the ratio of heat provided in Btu per Btu of energy input. Their cooling efficiency is indicated by the Energy Efficiency Ratio (EER), which is the ratio of the heat removed (in Btu per hour) to the electricity required (in watts) to run the unit. Look for the ENERGY STAR® label, which indicates a heating COP of 2.8 or greater and an EER of 13 or greater. </a:t>
            </a:r>
          </a:p>
          <a:p>
            <a:endParaRPr lang="en-US" dirty="0" smtClean="0"/>
          </a:p>
          <a:p>
            <a:r>
              <a:rPr lang="en-US" dirty="0" smtClean="0"/>
              <a:t>Manufacturers of high-efficiency geothermal heat pumps voluntarily use the EPA ENERGY STAR label on qualifying equipment and related product literature. If you are purchasing a geothermal heat pump and uncertain whether it meets ENERGY STAR qualifications, ask for an efficiency rating of at least 2.8 COP or 13 EER.</a:t>
            </a:r>
          </a:p>
          <a:p>
            <a:r>
              <a:rPr lang="en-US" dirty="0" smtClean="0"/>
              <a:t>Many geothermal heat pump systems carry the U.S. Department of Energy (DOE) and EPA ENERGY STAR label. Ask your contractor about special financing or incentives for purchasing energy efficient products, including ENERGY STAR qualified products.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An Important Renewable Energy Technology </a:t>
            </a:r>
            <a:r>
              <a:rPr lang="en-US" sz="1200" b="0" i="0" u="none" strike="noStrike" kern="1200" baseline="0" dirty="0" smtClean="0">
                <a:solidFill>
                  <a:schemeClr val="tx1"/>
                </a:solidFill>
                <a:latin typeface="+mn-lt"/>
                <a:ea typeface="+mn-ea"/>
                <a:cs typeface="+mn-cs"/>
              </a:rPr>
              <a:t>The U.S. Environmental Protection Agency has concluded that well-designed and properly installed high efficiency geothermal heat pump systems produce less environmental harm than any other alternative space conditioning technology currently available. On a full fuel cycle basis, emerging geothermal systems are the most efficient technology available, with the lowest CO2 emissions for minimum greenhouse warming impact. Overall, the EPA found emerging geothermal heating and cooling systems to have the lowest environmental cost of all technologies analyzed -- including air-source heat pumps and natural gas furnaces. </a:t>
            </a:r>
            <a:endParaRPr lang="en-US" sz="1200" b="1"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Readily available - </a:t>
            </a:r>
            <a:r>
              <a:rPr lang="en-US" sz="1200" dirty="0" smtClean="0"/>
              <a:t>subterranean temperatures remain relatively constant throughout the U.S.</a:t>
            </a:r>
            <a:r>
              <a:rPr lang="en-US" sz="1200" baseline="0" dirty="0" smtClean="0"/>
              <a:t> (55 degrees F average). </a:t>
            </a:r>
            <a:endParaRPr lang="en-US" sz="1200" dirty="0" smtClean="0"/>
          </a:p>
          <a:p>
            <a:endParaRPr lang="en-US" sz="1200" b="1" i="0" u="none" strike="noStrike" kern="1200" baseline="0" dirty="0" smtClean="0">
              <a:solidFill>
                <a:schemeClr val="tx1"/>
              </a:solidFill>
              <a:latin typeface="+mn-lt"/>
              <a:ea typeface="+mn-ea"/>
              <a:cs typeface="+mn-cs"/>
            </a:endParaRPr>
          </a:p>
          <a:p>
            <a:r>
              <a:rPr lang="en-US" b="1" dirty="0" smtClean="0"/>
              <a:t>Maintenance</a:t>
            </a:r>
            <a:r>
              <a:rPr lang="en-US" b="1" baseline="0" dirty="0" smtClean="0"/>
              <a:t> - </a:t>
            </a:r>
            <a:r>
              <a:rPr lang="en-US" dirty="0" smtClean="0"/>
              <a:t>System life is estimated at 25 years for the inside components and 50+ years for the ground loop. </a:t>
            </a:r>
            <a:r>
              <a:rPr lang="en-US" b="1" baseline="0" dirty="0" smtClean="0"/>
              <a:t> </a:t>
            </a:r>
            <a:r>
              <a:rPr lang="en-US" baseline="0" dirty="0" smtClean="0"/>
              <a:t>G</a:t>
            </a:r>
            <a:r>
              <a:rPr lang="en-US" dirty="0" smtClean="0"/>
              <a:t>eothermal systems are practically maintenance free. When installed properly, the buried loop will last for generations. And the other half of the operation—the unit's fan, compressor, and pump—is housed indoors, protected from the harsh weather conditions. Usually, periodic checks and filter changes are the only required maintenance. </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Geothermal Heat Pump Systems Work! </a:t>
            </a:r>
            <a:r>
              <a:rPr lang="en-US" sz="1200" b="0" i="0" u="none" strike="noStrike" kern="1200" baseline="0" dirty="0" smtClean="0">
                <a:solidFill>
                  <a:schemeClr val="tx1"/>
                </a:solidFill>
                <a:latin typeface="+mn-lt"/>
                <a:ea typeface="+mn-ea"/>
                <a:cs typeface="+mn-cs"/>
              </a:rPr>
              <a:t>No existing space conditioning technology offers greater comfort, economy, or environmental benefits than the geothermal heat and cooling systems now available for residential and commercial installations. Over 250,000 installations are in place in the United States today, and the number is rapidly increasing. </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22</a:t>
            </a:fld>
            <a:endParaRPr lang="en-US"/>
          </a:p>
        </p:txBody>
      </p:sp>
    </p:spTree>
    <p:extLst>
      <p:ext uri="{BB962C8B-B14F-4D97-AF65-F5344CB8AC3E}">
        <p14:creationId xmlns:p14="http://schemas.microsoft.com/office/powerpoint/2010/main" val="4167309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here on out we will be focusing on Geothermal Heat Pumps, as they are generally the most cost-effective avenue for energy efficiency on farms and can be most</a:t>
            </a:r>
            <a:r>
              <a:rPr lang="en-US" baseline="0" dirty="0" smtClean="0"/>
              <a:t> easily installed.</a:t>
            </a:r>
          </a:p>
          <a:p>
            <a:r>
              <a:rPr lang="en-US" i="0" u="sng" baseline="0" dirty="0" smtClean="0"/>
              <a:t>Reasons for this selection:</a:t>
            </a:r>
          </a:p>
          <a:p>
            <a:r>
              <a:rPr lang="en-US" baseline="0" dirty="0" smtClean="0"/>
              <a:t>Geothermal electric production is still at an industrial scale and limited to few states out west.</a:t>
            </a:r>
          </a:p>
          <a:p>
            <a:r>
              <a:rPr lang="en-US" baseline="0" dirty="0" smtClean="0"/>
              <a:t>Direct-use applications require drilling into reservoirs, often several miles deep. None the less, large Ag operations can save considerable energy and extend their growing season by using this resource where available.</a:t>
            </a:r>
            <a:endParaRPr lang="en-US" dirty="0" smtClean="0"/>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23</a:t>
            </a:fld>
            <a:endParaRPr lang="en-US"/>
          </a:p>
        </p:txBody>
      </p:sp>
    </p:spTree>
    <p:extLst>
      <p:ext uri="{BB962C8B-B14F-4D97-AF65-F5344CB8AC3E}">
        <p14:creationId xmlns:p14="http://schemas.microsoft.com/office/powerpoint/2010/main" val="1862779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Almost everywhere, the shallow ground of the Earth's surface maintains a nearly constant temperature (averaging</a:t>
            </a:r>
            <a:r>
              <a:rPr lang="en-US" baseline="0" dirty="0" smtClean="0"/>
              <a:t> </a:t>
            </a:r>
            <a:r>
              <a:rPr lang="en-US" dirty="0" smtClean="0"/>
              <a:t>55°F). Geothermal heat pumps can tap into this resource to heat and cool buildings. </a:t>
            </a:r>
          </a:p>
          <a:p>
            <a:r>
              <a:rPr lang="en-US" dirty="0" smtClean="0"/>
              <a:t>In winter, a fluid circulating through pipes buried in the ground absorbs heat from the earth and carries it into the home. The </a:t>
            </a:r>
            <a:r>
              <a:rPr lang="en-US" dirty="0" err="1" smtClean="0"/>
              <a:t>Geoexchange</a:t>
            </a:r>
            <a:r>
              <a:rPr lang="en-US" dirty="0" smtClean="0"/>
              <a:t> system inside the home uses a heat pump to concentrate the earth's thermal energy and then to transfer it to the interior space for warmth.</a:t>
            </a:r>
          </a:p>
          <a:p>
            <a:r>
              <a:rPr lang="en-US" dirty="0" smtClean="0"/>
              <a:t>In the summer, the process is reversed: heat is extracted from the air in the house and transferred through the heat pump to the ground loop piping. The fluid in the ground loop then carries the heat back to the earth. The only external energy needed for </a:t>
            </a:r>
            <a:r>
              <a:rPr lang="en-US" dirty="0" err="1" smtClean="0"/>
              <a:t>Geoexchange</a:t>
            </a:r>
            <a:r>
              <a:rPr lang="en-US" dirty="0" smtClean="0"/>
              <a:t> is the small amount of electricity needed to operate the heat pump, ground loop pump and distribution fan or pump.</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25</a:t>
            </a:fld>
            <a:endParaRPr lang="en-US"/>
          </a:p>
        </p:txBody>
      </p:sp>
    </p:spTree>
    <p:extLst>
      <p:ext uri="{BB962C8B-B14F-4D97-AF65-F5344CB8AC3E}">
        <p14:creationId xmlns:p14="http://schemas.microsoft.com/office/powerpoint/2010/main" val="3158204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link above</a:t>
            </a:r>
            <a:r>
              <a:rPr lang="en-US" baseline="0" dirty="0" smtClean="0"/>
              <a:t> is to a 2 ½ minute YouTube video explaining the basics of </a:t>
            </a:r>
            <a:r>
              <a:rPr lang="en-US" baseline="0" dirty="0" err="1" smtClean="0"/>
              <a:t>geoexchange</a:t>
            </a:r>
            <a:r>
              <a:rPr lang="en-US" baseline="0" dirty="0" smtClean="0"/>
              <a:t> systems (http://www.youtube.com/watch?v=y_ZGBhy48YI)</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26</a:t>
            </a:fld>
            <a:endParaRPr lang="en-US"/>
          </a:p>
        </p:txBody>
      </p:sp>
    </p:spTree>
    <p:extLst>
      <p:ext uri="{BB962C8B-B14F-4D97-AF65-F5344CB8AC3E}">
        <p14:creationId xmlns:p14="http://schemas.microsoft.com/office/powerpoint/2010/main" val="1248029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Soil Characteristics</a:t>
            </a:r>
          </a:p>
          <a:p>
            <a:r>
              <a:rPr lang="en-US" dirty="0" smtClean="0"/>
              <a:t>It is important to note that the ground loop (source) must be matched for the equipment selected. The soil conditions determine the system's heat transfer capability. Heavy soil performs better than lighter soils. Moisture content is also a factor. Saturated soils perform better than dry or moist soils.</a:t>
            </a:r>
          </a:p>
          <a:p>
            <a:endParaRPr lang="en-US" dirty="0" smtClean="0"/>
          </a:p>
          <a:p>
            <a:r>
              <a:rPr lang="en-US" b="1" dirty="0" smtClean="0"/>
              <a:t>Flow characteristics</a:t>
            </a:r>
          </a:p>
          <a:p>
            <a:r>
              <a:rPr lang="en-US" dirty="0" smtClean="0"/>
              <a:t>Also important in the design of the loop is flow characteristics. The flow of liquid within a pipe can be considered either Laminar, with the fluid molecules traveling in a straight line, or turbulent, where mixing occurs. The best heat transfer occurs when the flow is turbulent.</a:t>
            </a:r>
          </a:p>
          <a:p>
            <a:endParaRPr lang="en-US" b="1" dirty="0" smtClean="0"/>
          </a:p>
          <a:p>
            <a:r>
              <a:rPr lang="en-US" b="1" dirty="0" smtClean="0"/>
              <a:t>Air in the pipes</a:t>
            </a:r>
          </a:p>
          <a:p>
            <a:r>
              <a:rPr lang="en-US" dirty="0" smtClean="0"/>
              <a:t>Because the ground loop is connected under ground or water, the design must also include the ability to flush the air out of the pipes while filling.</a:t>
            </a:r>
          </a:p>
          <a:p>
            <a:endParaRPr lang="en-US" b="1" dirty="0" smtClean="0"/>
          </a:p>
          <a:p>
            <a:r>
              <a:rPr lang="en-US" b="1" dirty="0" smtClean="0"/>
              <a:t>The heating/cooling sustainability</a:t>
            </a:r>
          </a:p>
          <a:p>
            <a:r>
              <a:rPr lang="en-US" dirty="0" smtClean="0"/>
              <a:t>The heating/cooling sustainability, of a properly sized ground loop can last indefinably due to the fact that 47% of the suns energy that reaches the Earth is absorbed. This combined with air conditioning (cooling) that injects heat back into the loop will be close to the same earth temperature as first installed or can even be higher if a large air conditioning (cooling) load is present. </a:t>
            </a:r>
          </a:p>
          <a:p>
            <a:endParaRPr lang="en-US" b="1" dirty="0" smtClean="0"/>
          </a:p>
          <a:p>
            <a:r>
              <a:rPr lang="en-US" b="1" dirty="0" smtClean="0"/>
              <a:t>Challenges:</a:t>
            </a:r>
            <a:r>
              <a:rPr lang="en-US" dirty="0" smtClean="0"/>
              <a:t> The challenges with the geothermal technology is in converting the practicing of old technologies (oil, gas) and adopting the new technologies as the standard. Also being that the geothermal industry is relatively new (25 years) there is a shortage of qualified engineers and trades people to support mass deployment at this time.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96E598E-EB12-468F-B1EE-847568CE4DF7}" type="slidenum">
              <a:rPr lang="en-US" smtClean="0"/>
              <a:t>27</a:t>
            </a:fld>
            <a:endParaRPr lang="en-US"/>
          </a:p>
        </p:txBody>
      </p:sp>
    </p:spTree>
    <p:extLst>
      <p:ext uri="{BB962C8B-B14F-4D97-AF65-F5344CB8AC3E}">
        <p14:creationId xmlns:p14="http://schemas.microsoft.com/office/powerpoint/2010/main" val="2318591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Horizontal systems require more land but are generally ideal for farms as they are more cost-effective, especially self-installed.</a:t>
            </a:r>
            <a:r>
              <a:rPr lang="en-US" baseline="0" dirty="0" smtClean="0"/>
              <a:t> </a:t>
            </a:r>
            <a:r>
              <a:rPr lang="en-US" dirty="0" smtClean="0"/>
              <a:t>Horizontal loops involve trenches that are dug using a backhoe, track hoe or chain trencher. Horizontal directional boring is also an option. Polyethylene pipes/tubes are inserted and the trenches are backfilled. Some types of horizontal boring have to be grouted to ensure pipe contact with the surrounding ground. About 250 </a:t>
            </a:r>
            <a:r>
              <a:rPr lang="en-US" dirty="0" err="1" smtClean="0"/>
              <a:t>ft</a:t>
            </a:r>
            <a:r>
              <a:rPr lang="en-US" dirty="0" smtClean="0"/>
              <a:t> of trench/per 10,000 BTU/HR (heating), (7 </a:t>
            </a:r>
            <a:r>
              <a:rPr lang="en-US" dirty="0" err="1" smtClean="0"/>
              <a:t>ft</a:t>
            </a:r>
            <a:r>
              <a:rPr lang="en-US" dirty="0" smtClean="0"/>
              <a:t> depth, 2 pipe configuration with 2 foot spacing and heavy damp soil).</a:t>
            </a:r>
          </a:p>
          <a:p>
            <a:endParaRPr lang="en-US" dirty="0" smtClean="0"/>
          </a:p>
          <a:p>
            <a:r>
              <a:rPr lang="en-US" dirty="0" smtClean="0"/>
              <a:t>A horizontal loop is usually the most cost effective when adequate yard space is available and trenches are easy to dig. Using trenchers or backhoes digging trenches three to six feet below the ground, you then lay a series of parallel plastic pipes.</a:t>
            </a:r>
          </a:p>
          <a:p>
            <a:r>
              <a:rPr lang="en-US" dirty="0" smtClean="0"/>
              <a:t>The trench is then back filled, taking care not to allow sharp rocks or debris to damage the pipe. A typical horizontal loop will have 400-600 feet of pipe per ton of heating and cooling capacity. The land area required for horizontal ground loops will range from 1500-3000 square feet per ton of heating/cooling depending on soil properties and earth temperatures.</a:t>
            </a:r>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28</a:t>
            </a:fld>
            <a:endParaRPr lang="en-US"/>
          </a:p>
        </p:txBody>
      </p:sp>
    </p:spTree>
    <p:extLst>
      <p:ext uri="{BB962C8B-B14F-4D97-AF65-F5344CB8AC3E}">
        <p14:creationId xmlns:p14="http://schemas.microsoft.com/office/powerpoint/2010/main" val="1974595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Horizontal Loops can either be</a:t>
            </a:r>
            <a:r>
              <a:rPr lang="en-US" baseline="0" dirty="0" smtClean="0"/>
              <a:t> laid straight or in “slinky” loops, as shown above.</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29</a:t>
            </a:fld>
            <a:endParaRPr lang="en-US"/>
          </a:p>
        </p:txBody>
      </p:sp>
    </p:spTree>
    <p:extLst>
      <p:ext uri="{BB962C8B-B14F-4D97-AF65-F5344CB8AC3E}">
        <p14:creationId xmlns:p14="http://schemas.microsoft.com/office/powerpoint/2010/main" val="2675106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YouTube video offers</a:t>
            </a:r>
            <a:r>
              <a:rPr lang="en-US" baseline="0" dirty="0" smtClean="0"/>
              <a:t> a good explanation of the installation process for ground loop systems. The company’s add is at the end so you can end it at </a:t>
            </a:r>
            <a:r>
              <a:rPr lang="en-US" dirty="0" smtClean="0"/>
              <a:t>2:45 min.</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30</a:t>
            </a:fld>
            <a:endParaRPr lang="en-US"/>
          </a:p>
        </p:txBody>
      </p:sp>
    </p:spTree>
    <p:extLst>
      <p:ext uri="{BB962C8B-B14F-4D97-AF65-F5344CB8AC3E}">
        <p14:creationId xmlns:p14="http://schemas.microsoft.com/office/powerpoint/2010/main" val="2755245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Vertical loops are used where space is limited and soils are heavy. Approx. 200 </a:t>
            </a:r>
            <a:r>
              <a:rPr lang="en-US" dirty="0" err="1" smtClean="0"/>
              <a:t>ft</a:t>
            </a:r>
            <a:r>
              <a:rPr lang="en-US" dirty="0" smtClean="0"/>
              <a:t> of bore per 10,000 Vertical loops are used when space is limited and, or soil disturbance is a problem. Holes are bored using a drill rig. A pair of pipes with special u-bend fittings are inserted into the holes. The holes are sealed with a grout. About 200 feet of bore/per 10,000 BTU/HR (heating), (heavy saturated soil conditions).</a:t>
            </a:r>
          </a:p>
          <a:p>
            <a:endParaRPr lang="en-US" dirty="0" smtClean="0"/>
          </a:p>
          <a:p>
            <a:r>
              <a:rPr lang="en-US" dirty="0" smtClean="0"/>
              <a:t>This type of loop is used where there is little yard space, when surface rocks make digging impractical, or when you want to disrupt the landscape as little as possible.</a:t>
            </a:r>
          </a:p>
          <a:p>
            <a:r>
              <a:rPr lang="en-US" dirty="0" smtClean="0"/>
              <a:t>Vertical holes 100 to 500 feet deep - much like wells - are bored in the ground, and single or multiple loops of pipe with a U-bend at the bottom is/are inserted before the hole is backfilled. Each vertical pipe is then connected to a horizontal underground pipe that carries fluid in a closed system to and from the indoor exchange unit.</a:t>
            </a:r>
          </a:p>
          <a:p>
            <a:r>
              <a:rPr lang="en-US" dirty="0" smtClean="0"/>
              <a:t>Vertical loops are generally more expensive to install, but require less piping than horizontal loops because the Earth's temperature is more stable farther below the surface. Typical piping requirements range from 400-600 feet of borehole per system ton of heating cooling, depending (as always) on the soil properties and ground temperature conditions. This requirement usually results in 1-2 boreholes per ton of system load, again, the exact requirement being dictated by the thermal properties of the soil. </a:t>
            </a:r>
          </a:p>
          <a:p>
            <a:r>
              <a:rPr lang="en-US" dirty="0" smtClean="0"/>
              <a:t>An important design factor is the spacing between boreholes. A rule of thumb is that boreholes should be 15-20 feet apart to avoid having the thermal conductivity of the boreholes conflicting with each other. Vertical ground loops typically require 150-300 square feet of land area per system ton of heating/cooling capacity. (www. earthrivergeo.com)</a:t>
            </a:r>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31</a:t>
            </a:fld>
            <a:endParaRPr lang="en-US"/>
          </a:p>
        </p:txBody>
      </p:sp>
    </p:spTree>
    <p:extLst>
      <p:ext uri="{BB962C8B-B14F-4D97-AF65-F5344CB8AC3E}">
        <p14:creationId xmlns:p14="http://schemas.microsoft.com/office/powerpoint/2010/main" val="43217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pond loop consists of a series of closed loops coiled or slinky style, to be sunk to the bottom of an adequately sized body of water. </a:t>
            </a:r>
          </a:p>
          <a:p>
            <a:r>
              <a:rPr lang="en-US" dirty="0" smtClean="0"/>
              <a:t>Submerged-loop systems typically require about 300 linear feet of piping per system ton. Depending on the pond depth ponds can support GHP systems ranging from 15 to 85 tons per acre of pond surface area. This range corresponds to a unit area requirement of 500 to 3,000 square feet per system ton. The minimum acceptable pond depth for submerged ground loops is 10 feet.</a:t>
            </a:r>
          </a:p>
          <a:p>
            <a:r>
              <a:rPr lang="en-US" dirty="0" smtClean="0"/>
              <a:t>Concrete anchors are used to secure the piping coils, preventing their movement and holding the coils 9 to 18 inches above the pond floor, to allow good convective circulation of water around the piping. It also is recommended that the coils be submerged at least 6 feet below the pond surface (accounting</a:t>
            </a:r>
            <a:r>
              <a:rPr lang="en-US" baseline="0" dirty="0" smtClean="0"/>
              <a:t> for the lowest depth of the year</a:t>
            </a:r>
            <a:r>
              <a:rPr lang="en-US" dirty="0" smtClean="0"/>
              <a:t>), preferably deeper, in order to maintain adequate thermal mass in times of extended drought or other low-water conditions.</a:t>
            </a:r>
          </a:p>
          <a:p>
            <a:r>
              <a:rPr lang="en-US" dirty="0" smtClean="0"/>
              <a:t>Pond loops are a special kind of closed loop system. Geothermal transfer fluid is pumped just as a closed loop ground system. First cost economics are very attractive and there is no aquatic environmental impact.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32</a:t>
            </a:fld>
            <a:endParaRPr lang="en-US"/>
          </a:p>
        </p:txBody>
      </p:sp>
    </p:spTree>
    <p:extLst>
      <p:ext uri="{BB962C8B-B14F-4D97-AF65-F5344CB8AC3E}">
        <p14:creationId xmlns:p14="http://schemas.microsoft.com/office/powerpoint/2010/main" val="4149002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a:t>
            </a:r>
            <a:r>
              <a:rPr lang="en-US" baseline="0" dirty="0" smtClean="0"/>
              <a:t> what students already know about geothermal and its applications. Ask if anyone has an example of a geothermal system.</a:t>
            </a:r>
            <a:endParaRPr lang="en-US" dirty="0" smtClean="0"/>
          </a:p>
          <a:p>
            <a:r>
              <a:rPr lang="en-US" dirty="0" smtClean="0"/>
              <a:t>Hint: There are two sources</a:t>
            </a:r>
            <a:r>
              <a:rPr lang="en-US" baseline="0" dirty="0" smtClean="0"/>
              <a:t> of geothermal heat.</a:t>
            </a:r>
            <a:endParaRPr lang="en-US" dirty="0" smtClean="0"/>
          </a:p>
          <a:p>
            <a:r>
              <a:rPr lang="en-US" dirty="0" smtClean="0"/>
              <a:t>Answer:</a:t>
            </a:r>
            <a:r>
              <a:rPr lang="en-US" baseline="0" dirty="0" smtClean="0"/>
              <a:t> From the core (radioactive decay) and from the sun (stored radiant heat).</a:t>
            </a:r>
          </a:p>
          <a:p>
            <a:r>
              <a:rPr lang="en-US" baseline="0" dirty="0" smtClean="0"/>
              <a:t>We can use it to generate electricity and for heating and cooling purposes.</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653882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 open loop is used where there is an abundant supply of quality well water. Used water can be discharged</a:t>
            </a:r>
            <a:r>
              <a:rPr lang="en-US" baseline="0" dirty="0" smtClean="0"/>
              <a:t> on the surface or returned into the ground. If two wells are used, t</a:t>
            </a:r>
            <a:r>
              <a:rPr lang="en-US" dirty="0" smtClean="0"/>
              <a:t>he spacing between wells should be approximately 100 feet. 2 US/GPM @ 44 </a:t>
            </a:r>
            <a:r>
              <a:rPr lang="en-US" dirty="0" err="1" smtClean="0"/>
              <a:t>deg</a:t>
            </a:r>
            <a:r>
              <a:rPr lang="en-US" dirty="0" smtClean="0"/>
              <a:t>/F per/10,000 BTU/HR. The well supply should be more than required in case the production of the well drops over time. The ground water temperature should also be a minimum temperature of 6 degrees Celsius.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VIDEO LINK in</a:t>
            </a:r>
            <a:r>
              <a:rPr lang="en-US" baseline="0" dirty="0" smtClean="0"/>
              <a:t> the top right corner</a:t>
            </a:r>
            <a:r>
              <a:rPr lang="en-US" dirty="0" smtClean="0"/>
              <a:t> explains open loop systems in a 3 minute YouTube video. The</a:t>
            </a:r>
            <a:r>
              <a:rPr lang="en-US" baseline="0" dirty="0" smtClean="0"/>
              <a:t> first 40 seconds can be skipped.</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33</a:t>
            </a:fld>
            <a:endParaRPr lang="en-US"/>
          </a:p>
        </p:txBody>
      </p:sp>
    </p:spTree>
    <p:extLst>
      <p:ext uri="{BB962C8B-B14F-4D97-AF65-F5344CB8AC3E}">
        <p14:creationId xmlns:p14="http://schemas.microsoft.com/office/powerpoint/2010/main" val="734200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LINK above is to a 6 minute video</a:t>
            </a:r>
            <a:r>
              <a:rPr lang="en-US" b="0" baseline="0" dirty="0" smtClean="0"/>
              <a:t> that</a:t>
            </a:r>
            <a:r>
              <a:rPr lang="en-US" b="0" dirty="0" smtClean="0"/>
              <a:t> provides</a:t>
            </a:r>
            <a:r>
              <a:rPr lang="en-US" b="0" baseline="0" dirty="0" smtClean="0"/>
              <a:t> a detailed look at the mechanics of a solar thermal – geothermal hybrid system. You can skip the first 2 minutes of discussion if you want to simply show an explanation of the set-up.</a:t>
            </a:r>
            <a:endParaRPr lang="en-US" b="0" dirty="0" smtClean="0"/>
          </a:p>
          <a:p>
            <a:r>
              <a:rPr lang="en-US" b="1" dirty="0" smtClean="0"/>
              <a:t>Hybrid Loop with Solar Collector</a:t>
            </a:r>
          </a:p>
          <a:p>
            <a:r>
              <a:rPr lang="en-US" dirty="0" smtClean="0"/>
              <a:t>For GHP systems being designed for colder weather parts of the U.S. heating load might be the driving ground loop design factor. In such cases, supplementing a GHP system with solar thermal collectors will reduce the required size of the ground loop and increase heat pump efficiency by providing significantly higher building loop temperatures than could be attained by the ground heat exchanger alone. In most cases, the solar thermal collector can be connected directly to the ground loop, as shown.</a:t>
            </a:r>
          </a:p>
          <a:p>
            <a:r>
              <a:rPr lang="en-US" dirty="0" smtClean="0"/>
              <a:t>A liquid/liquid isolation heat exchanger would be required, however, if the solar re-circulating loop needs a different level of antifreeze protection than the ground loop or uses a different antifreeze additive.</a:t>
            </a:r>
          </a:p>
          <a:p>
            <a:r>
              <a:rPr lang="en-US" dirty="0" smtClean="0"/>
              <a:t>Solar thermal collectors almost always use propylene glycol for both antifreeze and anti-boiling protection, whereas methanol is the preferred antifreeze additive for closed ground loops, where environmental and health regulations permit its use.</a:t>
            </a:r>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34</a:t>
            </a:fld>
            <a:endParaRPr lang="en-US"/>
          </a:p>
        </p:txBody>
      </p:sp>
    </p:spTree>
    <p:extLst>
      <p:ext uri="{BB962C8B-B14F-4D97-AF65-F5344CB8AC3E}">
        <p14:creationId xmlns:p14="http://schemas.microsoft.com/office/powerpoint/2010/main" val="2498161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on next slide,</a:t>
            </a:r>
            <a:r>
              <a:rPr lang="en-US" baseline="0" dirty="0" smtClean="0"/>
              <a:t> along with a discussion question.</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36</a:t>
            </a:fld>
            <a:endParaRPr lang="en-US"/>
          </a:p>
        </p:txBody>
      </p:sp>
    </p:spTree>
    <p:extLst>
      <p:ext uri="{BB962C8B-B14F-4D97-AF65-F5344CB8AC3E}">
        <p14:creationId xmlns:p14="http://schemas.microsoft.com/office/powerpoint/2010/main" val="3337593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students to explain why they would choose each of the designs, explaining their property characteristics and how they would use the GHP energy.</a:t>
            </a:r>
          </a:p>
          <a:p>
            <a:r>
              <a:rPr lang="en-US" baseline="0" dirty="0" smtClean="0"/>
              <a:t>Ask around until each of the four designs have been represented.</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37</a:t>
            </a:fld>
            <a:endParaRPr lang="en-US"/>
          </a:p>
        </p:txBody>
      </p:sp>
    </p:spTree>
    <p:extLst>
      <p:ext uri="{BB962C8B-B14F-4D97-AF65-F5344CB8AC3E}">
        <p14:creationId xmlns:p14="http://schemas.microsoft.com/office/powerpoint/2010/main" val="30763590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three main components of a GHP,</a:t>
            </a:r>
            <a:r>
              <a:rPr lang="en-US" baseline="0" dirty="0" smtClean="0"/>
              <a:t> as explained in the following slides.</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39</a:t>
            </a:fld>
            <a:endParaRPr lang="en-US"/>
          </a:p>
        </p:txBody>
      </p:sp>
    </p:spTree>
    <p:extLst>
      <p:ext uri="{BB962C8B-B14F-4D97-AF65-F5344CB8AC3E}">
        <p14:creationId xmlns:p14="http://schemas.microsoft.com/office/powerpoint/2010/main" val="907046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Geothermal Earth Connection Subsystem</a:t>
            </a:r>
            <a:endParaRPr lang="en-US" dirty="0" smtClean="0"/>
          </a:p>
          <a:p>
            <a:r>
              <a:rPr lang="en-US" dirty="0" smtClean="0"/>
              <a:t>Using the Earth as a heat source/sink a connection is made between the object (building..) which is to be heated/cooled and the earth. This earth connection is generally in the form of pipes or tubes that can transfer heat through its walls. </a:t>
            </a:r>
            <a:r>
              <a:rPr lang="en-US" baseline="0" dirty="0" smtClean="0"/>
              <a:t>I</a:t>
            </a:r>
            <a:r>
              <a:rPr lang="en-US" dirty="0" smtClean="0"/>
              <a:t>t is the path taken by the earth connection between its beginning and its final return that is most important. </a:t>
            </a:r>
          </a:p>
          <a:p>
            <a:endParaRPr lang="en-US" dirty="0" smtClean="0"/>
          </a:p>
          <a:p>
            <a:r>
              <a:rPr lang="en-US" dirty="0" smtClean="0"/>
              <a:t>In reality,</a:t>
            </a:r>
            <a:r>
              <a:rPr lang="en-US" baseline="0" dirty="0" smtClean="0"/>
              <a:t> it</a:t>
            </a:r>
            <a:r>
              <a:rPr lang="en-US" dirty="0" smtClean="0"/>
              <a:t> is nothing more than a refrigerator that can be reversed. In warm weather the geothermal unit acts like your home refrigerator. It removes unwanted heat from the space being cooled and deposits that unwanted heat somewhere else, in this case to the earth. In cool weather the geothermal heat pump acts as a reverse refrigerator because it withdraws heat from the earth and transfers that earth heat into the space being heated.</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40</a:t>
            </a:fld>
            <a:endParaRPr lang="en-US"/>
          </a:p>
        </p:txBody>
      </p:sp>
    </p:spTree>
    <p:extLst>
      <p:ext uri="{BB962C8B-B14F-4D97-AF65-F5344CB8AC3E}">
        <p14:creationId xmlns:p14="http://schemas.microsoft.com/office/powerpoint/2010/main" val="40741816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Advantages of DX Systems over Other Geothermal Systems</a:t>
            </a:r>
          </a:p>
          <a:p>
            <a:r>
              <a:rPr lang="en-US" dirty="0" smtClean="0"/>
              <a:t>Direct expansion (DX) ground source heat pumps (GSHP) have the heat pump refrigerant run through the earth coil which acts like a large condenser, eliminating the need for the water/antifreeze solution, the extra pump, and the heat exchanger. These DX systems use ground coils made of copper tubing and tend to be more efficient, since there is no heat exchanger and because copper provides better conductivity than the plastic pipe used in most other systems. Heat is transferred directly between the refrigerant and the ground, and the amount of piping can be reduced. This type of system is ideal for situations where the amount of space for the piping loop is very limited.</a:t>
            </a:r>
            <a:br>
              <a:rPr lang="en-US" dirty="0" smtClean="0"/>
            </a:br>
            <a:r>
              <a:rPr lang="en-US" dirty="0" smtClean="0"/>
              <a:t/>
            </a:r>
            <a:br>
              <a:rPr lang="en-US" dirty="0" smtClean="0"/>
            </a:br>
            <a:r>
              <a:rPr lang="en-US" dirty="0" smtClean="0"/>
              <a:t>The copper loops contain a refrigerant as opposed to the intermediate transfer fluid of plastic systems, which also require a circulating pump. Generally DX system earth loops require a much smaller borehole for vertical and diagonal loop installations. System start-up does not require a purging cart, the addition of antifreeze, or other tasks associated with water loop systems. On the refrigerant side, factory-assembled earth loops are usually brazed to pre-fabricated manifolds, further simplifying installation.</a:t>
            </a:r>
          </a:p>
          <a:p>
            <a:r>
              <a:rPr lang="en-US" b="1" dirty="0" smtClean="0"/>
              <a:t>Disadvantages of DX Systems</a:t>
            </a:r>
          </a:p>
          <a:p>
            <a:r>
              <a:rPr lang="en-US" dirty="0" smtClean="0"/>
              <a:t>One of the disadvantages is the higher cost of copper piping, although savings from shorter loops, etc., may help offset this.  Other disadvantages are the durability of copper in some soil types and the difficulty of repairing refrigerant leaks in buried pipes. Generally, leaking DX ground loops must be abandoned and refrigerant reclaimed. </a:t>
            </a:r>
            <a:br>
              <a:rPr lang="en-US" dirty="0" smtClean="0"/>
            </a:br>
            <a:r>
              <a:rPr lang="en-US" dirty="0" smtClean="0"/>
              <a:t/>
            </a:r>
            <a:br>
              <a:rPr lang="en-US" dirty="0" smtClean="0"/>
            </a:br>
            <a:r>
              <a:rPr lang="en-US" dirty="0" smtClean="0"/>
              <a:t>Significant problems were reported with early installations of DX systems (</a:t>
            </a:r>
            <a:r>
              <a:rPr lang="en-US" i="1" dirty="0" smtClean="0"/>
              <a:t>Energy Design Update</a:t>
            </a:r>
            <a:r>
              <a:rPr lang="en-US" dirty="0" smtClean="0"/>
              <a:t>, September 1994), showing the importance of evaluating any product's track record in the field.  </a:t>
            </a:r>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41</a:t>
            </a:fld>
            <a:endParaRPr lang="en-US"/>
          </a:p>
        </p:txBody>
      </p:sp>
    </p:spTree>
    <p:extLst>
      <p:ext uri="{BB962C8B-B14F-4D97-AF65-F5344CB8AC3E}">
        <p14:creationId xmlns:p14="http://schemas.microsoft.com/office/powerpoint/2010/main" val="14184810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Geothermal Heat Pump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geothermal heat pump is packaged in a single cabinet, and includes the compressor, loop-to-refrigerant heat exchanger, and controls. Systems that distribute heat using ducted air also contain the air handler, duct fan, filter, refrigerant-to-air heat exchanger, and condensate removal system for air conditioning. For home installations, the geothermal heat pump cabinet is usually located in a basement, attic, or closet. In commercial installations, it may be hung above a suspended ceiling or installed as a self-contained console. </a:t>
            </a:r>
            <a:endParaRPr lang="en-US" dirty="0" smtClean="0"/>
          </a:p>
          <a:p>
            <a:endParaRPr lang="en-US" dirty="0" smtClean="0"/>
          </a:p>
          <a:p>
            <a:r>
              <a:rPr lang="en-US" dirty="0" smtClean="0"/>
              <a:t>SPECS:  Heat pumps use a vapor compression cycle to transport heat from one location to another.</a:t>
            </a:r>
          </a:p>
          <a:p>
            <a:r>
              <a:rPr lang="en-US" dirty="0" smtClean="0"/>
              <a:t>In heating mode, the cycle starts as the cold liquid refrigerant within the heat pump which passes through a heat exchanger (evaporator) and then absorbs heat from the fluid circulated through the earth connection [See I in diagram above].</a:t>
            </a:r>
          </a:p>
          <a:p>
            <a:r>
              <a:rPr lang="en-US" dirty="0" smtClean="0"/>
              <a:t>The refrigerant evaporates into a gas as heat is absorbed from the earth connection heat exchanger (evaporator). The gaseous refrigerant then passes through a compressor [See A in diagram above] where it is pressurized, raising its temperature to over 180 degrees F.</a:t>
            </a:r>
          </a:p>
          <a:p>
            <a:r>
              <a:rPr lang="en-US" dirty="0" smtClean="0"/>
              <a:t>The hot gas then circulates through a refrigerant-to-air heat exchanger [See C in diagram above] where the heat is removed and sent through the air ducts. When the refrigerant loses the heat, it changes back to a liquid. The liquid refrigerant cools as it passes through an expansion valve [See H in diagram above] and the process begins again.</a:t>
            </a:r>
          </a:p>
          <a:p>
            <a:r>
              <a:rPr lang="en-US" dirty="0" smtClean="0"/>
              <a:t>The heating description above is for a system with a forced air/ductwork distribution system, the most common geothermal application.</a:t>
            </a:r>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42</a:t>
            </a:fld>
            <a:endParaRPr lang="en-US"/>
          </a:p>
        </p:txBody>
      </p:sp>
    </p:spTree>
    <p:extLst>
      <p:ext uri="{BB962C8B-B14F-4D97-AF65-F5344CB8AC3E}">
        <p14:creationId xmlns:p14="http://schemas.microsoft.com/office/powerpoint/2010/main" val="40154164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Conventional ductwork is generally used to distribute heated or cooled air from the geothermal heat pump throughout the object being cooled/heated. However other approaches to heat distribution have also been successfully employed. These include a wide variety of distribution systems including: radiant floor, cast iron radiators, baseboard, and fan coils.</a:t>
            </a:r>
          </a:p>
          <a:p>
            <a:endParaRPr lang="en-US" dirty="0" smtClean="0"/>
          </a:p>
          <a:p>
            <a:r>
              <a:rPr lang="en-US" dirty="0" smtClean="0"/>
              <a:t>ADDITIONAL INFO: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Most residential geothermal systems use conventional ductwork to distribute hot or cold air and to provide humidity control. (A few systems use water-to-water heat pumps with one or more fan-coil units, baseboard radiators, or under-floor circulating pipes.) Properly sized, constructed, and sealed ducts are essential to maintain system efficiency. Ducts must be well insulated and, whenever possible, located inside of the building's thermal envelope (conditioned space). Geothermal heating and cooling systems for large commercial buildings, such as schools and offices, often use a different arrangement. Multiple heat pumps (perhaps one for each classroom or office) are attached to the same earth connection by a loop inside the building. This way, each area of the building can be individually controlled. The heat pumps on the sunny side of the building may provide cooling while those on the shady side are providing heat. This arrangement is very economical, as heat is merely being transferred from one area of the building to another, with the earth connection serving as the heat source or heat sink only for the difference between the building's heating and cooling needs. (http://fli.hws.edu)</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43</a:t>
            </a:fld>
            <a:endParaRPr lang="en-US"/>
          </a:p>
        </p:txBody>
      </p:sp>
    </p:spTree>
    <p:extLst>
      <p:ext uri="{BB962C8B-B14F-4D97-AF65-F5344CB8AC3E}">
        <p14:creationId xmlns:p14="http://schemas.microsoft.com/office/powerpoint/2010/main" val="19907011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Earth Connection</a:t>
            </a:r>
          </a:p>
          <a:p>
            <a:pPr marL="228600" indent="-228600">
              <a:buAutoNum type="arabicPeriod"/>
            </a:pPr>
            <a:r>
              <a:rPr lang="en-US" dirty="0" smtClean="0"/>
              <a:t>Heat Transfer</a:t>
            </a:r>
          </a:p>
          <a:p>
            <a:pPr marL="228600" indent="-228600">
              <a:buAutoNum type="arabicPeriod"/>
            </a:pPr>
            <a:r>
              <a:rPr lang="en-US" dirty="0" smtClean="0"/>
              <a:t>Distribution</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44</a:t>
            </a:fld>
            <a:endParaRPr lang="en-US"/>
          </a:p>
        </p:txBody>
      </p:sp>
    </p:spTree>
    <p:extLst>
      <p:ext uri="{BB962C8B-B14F-4D97-AF65-F5344CB8AC3E}">
        <p14:creationId xmlns:p14="http://schemas.microsoft.com/office/powerpoint/2010/main" val="616742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what makes </a:t>
            </a:r>
            <a:r>
              <a:rPr lang="en-US" baseline="0" dirty="0" smtClean="0"/>
              <a:t>geothermal a renewable source of energy, </a:t>
            </a:r>
          </a:p>
          <a:p>
            <a:r>
              <a:rPr lang="en-US" baseline="0" dirty="0" smtClean="0"/>
              <a:t>and to give examples of geothermal applications they are aware of. </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5</a:t>
            </a:fld>
            <a:endParaRPr lang="en-US"/>
          </a:p>
        </p:txBody>
      </p:sp>
    </p:spTree>
    <p:extLst>
      <p:ext uri="{BB962C8B-B14F-4D97-AF65-F5344CB8AC3E}">
        <p14:creationId xmlns:p14="http://schemas.microsoft.com/office/powerpoint/2010/main" val="7666768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Water heating is one of the most </a:t>
            </a:r>
            <a:r>
              <a:rPr lang="en-US" b="1" dirty="0" err="1" smtClean="0"/>
              <a:t>effient</a:t>
            </a:r>
            <a:r>
              <a:rPr lang="en-US" b="1" dirty="0" smtClean="0"/>
              <a:t> uses of geothermal</a:t>
            </a:r>
            <a:r>
              <a:rPr lang="en-US" b="1" baseline="0" dirty="0" smtClean="0"/>
              <a:t> energy.</a:t>
            </a:r>
          </a:p>
          <a:p>
            <a:endParaRPr lang="en-US" dirty="0" smtClean="0"/>
          </a:p>
          <a:p>
            <a:r>
              <a:rPr lang="en-US" dirty="0" smtClean="0"/>
              <a:t>Geothermal systems may also be equipped with a device called a "</a:t>
            </a:r>
            <a:r>
              <a:rPr lang="en-US" dirty="0" err="1" smtClean="0"/>
              <a:t>desuperheater</a:t>
            </a:r>
            <a:r>
              <a:rPr lang="en-US" dirty="0" smtClean="0"/>
              <a:t>". A </a:t>
            </a:r>
            <a:r>
              <a:rPr lang="en-US" dirty="0" err="1" smtClean="0"/>
              <a:t>desuperheater</a:t>
            </a:r>
            <a:r>
              <a:rPr lang="en-US" dirty="0" smtClean="0"/>
              <a:t>-equipped heat pump can heat water </a:t>
            </a:r>
            <a:r>
              <a:rPr lang="en-US" b="1" dirty="0" smtClean="0"/>
              <a:t>2 to 3 times more efficiently </a:t>
            </a:r>
            <a:r>
              <a:rPr lang="en-US" dirty="0" smtClean="0"/>
              <a:t>than an ordinary electric water heater A </a:t>
            </a:r>
            <a:r>
              <a:rPr lang="en-US" dirty="0" err="1" smtClean="0"/>
              <a:t>desuperheater</a:t>
            </a:r>
            <a:r>
              <a:rPr lang="en-US" dirty="0" smtClean="0"/>
              <a:t> can heat household water, which circulates into the regular water heater tank. In the summer, heat that is taken from the house and would be expelled into the loop is used to </a:t>
            </a:r>
            <a:r>
              <a:rPr lang="en-US" b="1" dirty="0" smtClean="0"/>
              <a:t>heat the water for free</a:t>
            </a:r>
            <a:r>
              <a:rPr lang="en-US" dirty="0" smtClean="0"/>
              <a:t>. In the winter, the </a:t>
            </a:r>
            <a:r>
              <a:rPr lang="en-US" dirty="0" err="1" smtClean="0"/>
              <a:t>desuperheater</a:t>
            </a:r>
            <a:r>
              <a:rPr lang="en-US" dirty="0" smtClean="0"/>
              <a:t> can reduce water-heating costs by about half, while a conventional water heater meets the rest of the household's needs. In the spring and fall when temperatures are mild and the heat pump may not be operating at all, the regular water heater provides hot water.</a:t>
            </a:r>
          </a:p>
          <a:p>
            <a:endParaRPr lang="en-US" dirty="0" smtClean="0"/>
          </a:p>
          <a:p>
            <a:r>
              <a:rPr lang="en-US" sz="1200" b="0" i="0" u="none" strike="noStrike" kern="1200" baseline="0" dirty="0" smtClean="0">
                <a:solidFill>
                  <a:schemeClr val="tx1"/>
                </a:solidFill>
                <a:latin typeface="+mn-lt"/>
                <a:ea typeface="+mn-ea"/>
                <a:cs typeface="+mn-cs"/>
              </a:rPr>
              <a:t>MORE INFO: Many residential-sized systems installed today are equipped with </a:t>
            </a:r>
            <a:r>
              <a:rPr lang="en-US" sz="1200" b="0" i="0" u="none" strike="noStrike" kern="1200" baseline="0" dirty="0" err="1" smtClean="0">
                <a:solidFill>
                  <a:schemeClr val="tx1"/>
                </a:solidFill>
                <a:latin typeface="+mn-lt"/>
                <a:ea typeface="+mn-ea"/>
                <a:cs typeface="+mn-cs"/>
              </a:rPr>
              <a:t>desuperheaters</a:t>
            </a:r>
            <a:r>
              <a:rPr lang="en-US" sz="1200" b="0" i="0" u="none" strike="noStrike" kern="1200" baseline="0" dirty="0" smtClean="0">
                <a:solidFill>
                  <a:schemeClr val="tx1"/>
                </a:solidFill>
                <a:latin typeface="+mn-lt"/>
                <a:ea typeface="+mn-ea"/>
                <a:cs typeface="+mn-cs"/>
              </a:rPr>
              <a:t> to provide domestic hot water when the system is providing heat or air conditioning. The </a:t>
            </a:r>
            <a:r>
              <a:rPr lang="en-US" sz="1200" b="0" i="0" u="none" strike="noStrike" kern="1200" baseline="0" dirty="0" err="1" smtClean="0">
                <a:solidFill>
                  <a:schemeClr val="tx1"/>
                </a:solidFill>
                <a:latin typeface="+mn-lt"/>
                <a:ea typeface="+mn-ea"/>
                <a:cs typeface="+mn-cs"/>
              </a:rPr>
              <a:t>desuperheater</a:t>
            </a:r>
            <a:r>
              <a:rPr lang="en-US" sz="1200" b="0" i="0" u="none" strike="noStrike" kern="1200" baseline="0" dirty="0" smtClean="0">
                <a:solidFill>
                  <a:schemeClr val="tx1"/>
                </a:solidFill>
                <a:latin typeface="+mn-lt"/>
                <a:ea typeface="+mn-ea"/>
                <a:cs typeface="+mn-cs"/>
              </a:rPr>
              <a:t> is a small auxiliary heat exchanger at the compressor outlet. It transfers excess heat from the compressed gas to a water line that circulates water to the house's hot water tank. In summer, when the air conditioning runs frequently, a </a:t>
            </a:r>
            <a:r>
              <a:rPr lang="en-US" sz="1200" b="0" i="0" u="none" strike="noStrike" kern="1200" baseline="0" dirty="0" err="1" smtClean="0">
                <a:solidFill>
                  <a:schemeClr val="tx1"/>
                </a:solidFill>
                <a:latin typeface="+mn-lt"/>
                <a:ea typeface="+mn-ea"/>
                <a:cs typeface="+mn-cs"/>
              </a:rPr>
              <a:t>desuperheater</a:t>
            </a:r>
            <a:r>
              <a:rPr lang="en-US" sz="1200" b="0" i="0" u="none" strike="noStrike" kern="1200" baseline="0" dirty="0" smtClean="0">
                <a:solidFill>
                  <a:schemeClr val="tx1"/>
                </a:solidFill>
                <a:latin typeface="+mn-lt"/>
                <a:ea typeface="+mn-ea"/>
                <a:cs typeface="+mn-cs"/>
              </a:rPr>
              <a:t> may provide all the hot water needed by a household. It can provide four to eight gallons of hot water per ton of cooling capacity each hour it operates. A </a:t>
            </a:r>
            <a:r>
              <a:rPr lang="en-US" sz="1200" b="0" i="0" u="none" strike="noStrike" kern="1200" baseline="0" dirty="0" err="1" smtClean="0">
                <a:solidFill>
                  <a:schemeClr val="tx1"/>
                </a:solidFill>
                <a:latin typeface="+mn-lt"/>
                <a:ea typeface="+mn-ea"/>
                <a:cs typeface="+mn-cs"/>
              </a:rPr>
              <a:t>desuperheater</a:t>
            </a:r>
            <a:r>
              <a:rPr lang="en-US" sz="1200" b="0" i="0" u="none" strike="noStrike" kern="1200" baseline="0" dirty="0" smtClean="0">
                <a:solidFill>
                  <a:schemeClr val="tx1"/>
                </a:solidFill>
                <a:latin typeface="+mn-lt"/>
                <a:ea typeface="+mn-ea"/>
                <a:cs typeface="+mn-cs"/>
              </a:rPr>
              <a:t> provides less hot water during the winter, and none during the spring and fall when the system is not operating. </a:t>
            </a:r>
          </a:p>
          <a:p>
            <a:r>
              <a:rPr lang="en-US" sz="1200" b="0" i="0" u="none" strike="noStrike" kern="1200" baseline="0" dirty="0" smtClean="0">
                <a:solidFill>
                  <a:schemeClr val="tx1"/>
                </a:solidFill>
                <a:latin typeface="+mn-lt"/>
                <a:ea typeface="+mn-ea"/>
                <a:cs typeface="+mn-cs"/>
              </a:rPr>
              <a:t>Because the heat pump is so much more efficient than other means of water heating, manufacturers are beginning to offer "triple function," "full condensing," or "full demand" systems that use a separate heat exchanger to meet all of a household hot water needs. These units cost-effectively provide hot water as quickly as any competing system. </a:t>
            </a:r>
          </a:p>
          <a:p>
            <a:endParaRPr lang="en-US" sz="1200" b="0" i="0" u="none" strike="noStrike" kern="1200" baseline="0" dirty="0" smtClean="0">
              <a:solidFill>
                <a:schemeClr val="tx1"/>
              </a:solidFill>
              <a:latin typeface="+mn-lt"/>
              <a:ea typeface="+mn-ea"/>
              <a:cs typeface="+mn-cs"/>
            </a:endParaRPr>
          </a:p>
          <a:p>
            <a:r>
              <a:rPr lang="en-US" dirty="0" smtClean="0"/>
              <a:t>http://www.youtube.com/watch?v=eJ3JtKjLX1Q</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45</a:t>
            </a:fld>
            <a:endParaRPr lang="en-US"/>
          </a:p>
        </p:txBody>
      </p:sp>
    </p:spTree>
    <p:extLst>
      <p:ext uri="{BB962C8B-B14F-4D97-AF65-F5344CB8AC3E}">
        <p14:creationId xmlns:p14="http://schemas.microsoft.com/office/powerpoint/2010/main" val="37330551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A geothermal system is more than 3 times as efficient as the most efficient conventional system. Because geothermal systems do not burn combustible fuel to make heat, they provide 3 to 4 units of energy for every one unit used to power the system. </a:t>
            </a:r>
            <a:r>
              <a:rPr lang="en-US" dirty="0" smtClean="0"/>
              <a:t>600% energy efficiency can be attained in the winter with geothermal heat pumps, compared to ~250% efficiency for air-source heat pumps.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GeoExchange</a:t>
            </a:r>
            <a:r>
              <a:rPr lang="en-US" dirty="0" smtClean="0"/>
              <a:t> systems are so efficient that the U.S. EPA has said they are, "the most energy-efficient, environmentally clean, and cost-effective space conditioning systems available today". (www.geoexchange.org)</a:t>
            </a:r>
          </a:p>
          <a:p>
            <a:endParaRPr lang="en-US" dirty="0" smtClean="0"/>
          </a:p>
          <a:p>
            <a:r>
              <a:rPr lang="en-US" dirty="0" smtClean="0"/>
              <a:t>Studies show that approximately 70% of the energy used in a geothermal heat pump system is renewable energy from the ground. The earth's constant temperature is what makes geothermal heat pumps one of the most efficient, comfortable, and quiet heating and cooling technologies available today. While they may be more costly to install initially than regular heat pumps, they can produce markedly lower energy bills - 30 percent to 40 percent lower, according to estimates from the U.S. Environmental Protection Agency, who now includes geothermal heat pumps in the types of products rated in the </a:t>
            </a:r>
            <a:r>
              <a:rPr lang="en-US" dirty="0" err="1" smtClean="0"/>
              <a:t>EnergyStar</a:t>
            </a:r>
            <a:r>
              <a:rPr lang="en-US" dirty="0" smtClean="0"/>
              <a:t>® program. Because they are mechanically simple and outside parts of the system are below ground and protected from the weather, maintenance costs are often lower as well. </a:t>
            </a:r>
          </a:p>
          <a:p>
            <a:r>
              <a:rPr lang="en-US" dirty="0" smtClean="0"/>
              <a:t>As an added benefit, systems can be equipped with a device called a "</a:t>
            </a:r>
            <a:r>
              <a:rPr lang="en-US" dirty="0" err="1" smtClean="0"/>
              <a:t>desuperheater</a:t>
            </a:r>
            <a:r>
              <a:rPr lang="en-US" dirty="0" smtClean="0"/>
              <a:t>" can heat household water, which circulates into the regular water heater tank. In the summer, heat that is taken from the house and would be expelled into the loop is used to heat the water for free. In the winter, the </a:t>
            </a:r>
            <a:r>
              <a:rPr lang="en-US" dirty="0" err="1" smtClean="0"/>
              <a:t>desuperheater</a:t>
            </a:r>
            <a:r>
              <a:rPr lang="en-US" dirty="0" smtClean="0"/>
              <a:t> can reduce water-heating costs by about half, while a conventional water heater meets the rest of the household's needs. In the spring and fall when temperatures are mild and the heat pump may not be operating at all, the regular water heater provides hot water.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Variable Speed Efficiency</a:t>
            </a:r>
            <a:r>
              <a:rPr lang="en-US" dirty="0" smtClean="0"/>
              <a:t> –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Unlike standard compressors that can only operate at full capacity, </a:t>
            </a:r>
            <a:r>
              <a:rPr lang="en-US" b="1" i="1" dirty="0" smtClean="0"/>
              <a:t>two-speed compressors</a:t>
            </a:r>
            <a:r>
              <a:rPr lang="en-US" b="1" dirty="0" smtClean="0"/>
              <a:t> </a:t>
            </a:r>
            <a:r>
              <a:rPr lang="en-US" dirty="0" smtClean="0"/>
              <a:t>allow heat pumps to operate close to the heating or cooling capacity that is needed at any particular moment. This saves large amounts of electrical energy and reduces compressor wear. Two-speed heat pumps also work well with zone control systems. Zone control systems, often found in larger homes, use automatic dampers to allow the heat pump to keep different rooms at different temperatures.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 models of heat pumps are equipped with </a:t>
            </a:r>
            <a:r>
              <a:rPr lang="en-US" b="1" i="1" dirty="0" smtClean="0"/>
              <a:t>variable-speed or dual-speed motors</a:t>
            </a:r>
            <a:r>
              <a:rPr lang="en-US" b="1" dirty="0" smtClean="0"/>
              <a:t> </a:t>
            </a:r>
            <a:r>
              <a:rPr lang="en-US" dirty="0" smtClean="0"/>
              <a:t>on their indoor fans (blowers), outdoor fans, or both. The variable-speed controls for these fans attempt to keep the air moving at a comfortable velocity, minimizing cool drafts and maximizing electrical savings. It also minimizes the noise from the blower running at full speed.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high-efficiency heat pumps are equipped with a </a:t>
            </a:r>
            <a:r>
              <a:rPr lang="en-US" b="1" i="1" dirty="0" err="1" smtClean="0"/>
              <a:t>desuperheater</a:t>
            </a:r>
            <a:r>
              <a:rPr lang="en-US" dirty="0" smtClean="0"/>
              <a:t>, which recovers waste heat from the heat pump's cooling mode and uses it to heat water. A </a:t>
            </a:r>
            <a:r>
              <a:rPr lang="en-US" dirty="0" err="1" smtClean="0"/>
              <a:t>desuperheater</a:t>
            </a:r>
            <a:r>
              <a:rPr lang="en-US" dirty="0" smtClean="0"/>
              <a:t>-equipped heat pump can heat water 2 to 3 times more efficiently than an ordinary electric water heater.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 advance in heat pump technology is the </a:t>
            </a:r>
            <a:r>
              <a:rPr lang="en-US" b="1" i="1" dirty="0" smtClean="0"/>
              <a:t>scroll compressor</a:t>
            </a:r>
            <a:r>
              <a:rPr lang="en-US" b="1" dirty="0" smtClean="0"/>
              <a:t>, </a:t>
            </a:r>
            <a:r>
              <a:rPr lang="en-US" dirty="0" smtClean="0"/>
              <a:t>which consists of two spiral-shaped scrolls. One remains stationary, while the other orbits around it, compressing the refrigerant by forcing it into increasingly smaller areas. Compared to the typical piston compressors, scroll compressors have a longer operating life and are quieter. According to some reports, heat pumps with scroll compressors provide 10°–15°F (5.6°–8.3°C) warmer air when in the heating mode, compared to existing heat pumps with piston compressors.</a:t>
            </a:r>
          </a:p>
          <a:p>
            <a:endParaRPr lang="en-US" dirty="0" smtClean="0"/>
          </a:p>
          <a:p>
            <a:r>
              <a:rPr lang="en-US" dirty="0" smtClean="0"/>
              <a:t>Although most heat pumps use electric resistance heaters as a backup for cold weather, heat pumps can also be equipped with burners to supplement the heat pump. </a:t>
            </a:r>
            <a:r>
              <a:rPr lang="en-US" b="1" i="1" dirty="0" smtClean="0"/>
              <a:t>Back-up burners</a:t>
            </a:r>
            <a:r>
              <a:rPr lang="en-US" b="1" dirty="0" smtClean="0"/>
              <a:t> </a:t>
            </a:r>
            <a:r>
              <a:rPr lang="en-US" dirty="0" smtClean="0"/>
              <a:t>help solve the problem of the heat pump delivering relatively cool air during cold weather and reduces its use of electricity. Since there are few heat pump manufacturers that incorporate both types of heat supply in one box, these configurations are often two smaller, side-by-side, standard systems sharing the same ductwork. The combustion fuel half of the system could be propane, natural gas, oil, or even coal and wood.</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Dual-source heat pumps </a:t>
            </a:r>
            <a:r>
              <a:rPr lang="en-US" dirty="0" smtClean="0"/>
              <a:t>combines an air-source heat pump with a geothermal heat pump. These appliances combine the best of both systems. Dual-source heat pumps have higher efficiency ratings than air-source units, but are not as efficient as geothermal units. The main advantage of dual-source systems is that they cost much less to install than a single geothermal unit, and work almost as well.</a:t>
            </a:r>
          </a:p>
          <a:p>
            <a:endParaRPr lang="en-US" dirty="0" smtClean="0"/>
          </a:p>
          <a:p>
            <a:r>
              <a:rPr lang="en-US" dirty="0" smtClean="0"/>
              <a:t>SOURCE: http://www.energysavers.gov/your_home/space_heating_cooling/index.cfm/mytopic=12700</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46</a:t>
            </a:fld>
            <a:endParaRPr lang="en-US"/>
          </a:p>
        </p:txBody>
      </p:sp>
    </p:spTree>
    <p:extLst>
      <p:ext uri="{BB962C8B-B14F-4D97-AF65-F5344CB8AC3E}">
        <p14:creationId xmlns:p14="http://schemas.microsoft.com/office/powerpoint/2010/main" val="1646552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 </a:t>
            </a:r>
            <a:r>
              <a:rPr lang="en-US" b="0" dirty="0" smtClean="0"/>
              <a:t>Have students break into small groups and come up with several design considerations</a:t>
            </a:r>
            <a:r>
              <a:rPr lang="en-US" b="0" baseline="0" dirty="0" smtClean="0"/>
              <a:t> regarding limits posed by geology, hydrology and land availability. Ask them to come up with examples of particular designs and why they would use them under certain situations. You can return to slide 15 so they can see the 4 designs we have been discussing.</a:t>
            </a:r>
            <a:endParaRPr lang="en-US" b="0" dirty="0" smtClean="0"/>
          </a:p>
          <a:p>
            <a:endParaRPr lang="en-US" b="1" dirty="0" smtClean="0"/>
          </a:p>
          <a:p>
            <a:r>
              <a:rPr lang="en-US" b="1" dirty="0" smtClean="0"/>
              <a:t>Evaluating Your Site for a Geothermal Heat Pump</a:t>
            </a:r>
          </a:p>
          <a:p>
            <a:r>
              <a:rPr lang="en-US" dirty="0" smtClean="0"/>
              <a:t>Because shallow ground temperatures are relatively constant throughout the United States, geothermal heat pumps (GHPs) can be effectively used almost anywhere. However, the specific geological, hydrological, and spatial characteristics of your land will help your local system supplier/installer determine the best type of ground loop for your site:</a:t>
            </a:r>
          </a:p>
          <a:p>
            <a:r>
              <a:rPr lang="en-US" b="1" dirty="0" smtClean="0"/>
              <a:t>Geology</a:t>
            </a:r>
          </a:p>
          <a:p>
            <a:r>
              <a:rPr lang="en-US" dirty="0" smtClean="0"/>
              <a:t>Factors such as the composition and properties of your soil and rock (which can affect heat transfer rates) require consideration when designing a ground loop. For example, soil with good heat transfer properties requires less piping to gather a certain amount of heat than soil with poor heat transfer properties. The amount of soil available contributes to system design as well — system suppliers in areas with extensive hard rock or soil too shallow to trench may install vertical ground loops instead of horizontal loops.</a:t>
            </a:r>
          </a:p>
          <a:p>
            <a:r>
              <a:rPr lang="en-US" b="1" dirty="0" smtClean="0"/>
              <a:t>Hydrology</a:t>
            </a:r>
          </a:p>
          <a:p>
            <a:r>
              <a:rPr lang="en-US" dirty="0" smtClean="0"/>
              <a:t>Ground or surface water availability also plays a part in deciding what type of ground loop to use. Depending on factors such as depth, volume, and water quality, bodies of surface water can be used as a source of water for an open-loop system, or as a repository for coils of piping in a closed-loop system. Ground water can also be used as a source for open-loop systems, provided the water quality is suitable and all ground water discharge regulations are met. </a:t>
            </a:r>
          </a:p>
          <a:p>
            <a:r>
              <a:rPr lang="en-US" dirty="0" smtClean="0"/>
              <a:t>Before you purchase an open-loop system, you will want to be sure your system supplier/installer has fully investigated your site's hydrology, so you can avoid potential problems such as aquifer depletion and groundwater contamination. Antifreeze fluids circulated through closed-loop systems generally pose little to no environmental hazard.</a:t>
            </a:r>
          </a:p>
          <a:p>
            <a:r>
              <a:rPr lang="en-US" b="1" dirty="0" smtClean="0"/>
              <a:t>Land Availability</a:t>
            </a:r>
          </a:p>
          <a:p>
            <a:r>
              <a:rPr lang="en-US" dirty="0" smtClean="0"/>
              <a:t>The amount and layout of your land, your landscaping, and the location of underground utilities or sprinkler systems also contribute to your system design. Horizontal ground loops (generally the most economical) are typically used for newly constructed buildings with sufficient land. Vertical installations or more compact horizontal "Slinky™" installations are often used for existing buildings because they minimize the disturbance to the landscape. </a:t>
            </a:r>
          </a:p>
          <a:p>
            <a:endParaRPr lang="en-US" dirty="0" smtClean="0"/>
          </a:p>
          <a:p>
            <a:r>
              <a:rPr lang="en-US" dirty="0" smtClean="0"/>
              <a:t>SORCE: http://www.energysavers.gov/your_home/space_heating_cooling/index.cfm/mytopic=12670</a:t>
            </a:r>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49</a:t>
            </a:fld>
            <a:endParaRPr lang="en-US"/>
          </a:p>
        </p:txBody>
      </p:sp>
    </p:spTree>
    <p:extLst>
      <p:ext uri="{BB962C8B-B14F-4D97-AF65-F5344CB8AC3E}">
        <p14:creationId xmlns:p14="http://schemas.microsoft.com/office/powerpoint/2010/main" val="12708017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GENERAL CONSIDERATIONS:</a:t>
            </a:r>
            <a:r>
              <a:rPr lang="en-US" dirty="0" smtClean="0"/>
              <a:t> A system sized for 100% of your heating capacity will be over sized for your cooling needs. That means, that in the cooling mode, your unit will be cycling on and off many more times than a system sized to meet 80% of your heating demand. This results in premature wear of the compressor due to unnecessary cycling, but even more importantly, the larger unit will cool your home to the set point before it has lowered the humidity sufficiently. It’s the lowering of the humidity that can have an even greater effect on comfort level than a lower temperature. </a:t>
            </a:r>
            <a:br>
              <a:rPr lang="en-US" dirty="0" smtClean="0"/>
            </a:br>
            <a:r>
              <a:rPr lang="en-US" dirty="0" smtClean="0"/>
              <a:t>A unit sized to 80% of the heating capacity is properly sized. The other 20% will come from cooking, lighting, appliances, people, etc.</a:t>
            </a:r>
          </a:p>
          <a:p>
            <a:endParaRPr lang="en-US" dirty="0" smtClean="0"/>
          </a:p>
          <a:p>
            <a:r>
              <a:rPr lang="en-US" dirty="0" smtClean="0"/>
              <a:t>A force air heat pump should also be backed up by about 15 kilowatts of resistance heating elements mounted in the plenum. This serves two functions. First, should you experience severe heat loss in your home due to cold temperatures and high winds, your heat pump is backed up by an additional 50,000 BTU’s, more than enough to meet your worst case demands. The second reason for the back-up plenum heater is so that you have a ‘Plan B’ should your compressor fail on a long, holiday weekend. The smaller system will also be substantially less expensive, considering the major cost of any geothermal installation is drilling. </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50</a:t>
            </a:fld>
            <a:endParaRPr lang="en-US"/>
          </a:p>
        </p:txBody>
      </p:sp>
    </p:spTree>
    <p:extLst>
      <p:ext uri="{BB962C8B-B14F-4D97-AF65-F5344CB8AC3E}">
        <p14:creationId xmlns:p14="http://schemas.microsoft.com/office/powerpoint/2010/main" val="2705404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Activity/Homework Assignment: Have students use</a:t>
            </a:r>
            <a:r>
              <a:rPr lang="en-US" baseline="0" dirty="0" smtClean="0"/>
              <a:t> these </a:t>
            </a:r>
            <a:r>
              <a:rPr lang="en-US" baseline="0" dirty="0" err="1" smtClean="0"/>
              <a:t>softeare</a:t>
            </a:r>
            <a:r>
              <a:rPr lang="en-US" baseline="0" dirty="0" smtClean="0"/>
              <a:t> programs to design a geothermal system and </a:t>
            </a:r>
            <a:r>
              <a:rPr lang="en-US" baseline="0" dirty="0" err="1" smtClean="0"/>
              <a:t>identitify</a:t>
            </a:r>
            <a:r>
              <a:rPr lang="en-US" baseline="0" dirty="0" smtClean="0"/>
              <a:t> funding opportunities using DSIRE.COM </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5571895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Even though the installation price of a geothermal system can be several times that of an air-source system of the same heating and cooling capacity, the additional costs are returned to you in energy savings in 5–10 years. System life is estimated at 25 years for the inside components and 50+ years for the ground loop. There are approximately 50,000 geothermal heat pumps installed in the United States each year.</a:t>
            </a:r>
          </a:p>
          <a:p>
            <a:endParaRPr lang="en-US" dirty="0" smtClean="0"/>
          </a:p>
          <a:p>
            <a:r>
              <a:rPr lang="en-US" dirty="0" smtClean="0"/>
              <a:t>Geothermal heat pumps save money in operating and maintenance costs. While the initial purchase price of a residential GHP system is often higher than that of a comparable gas-fired furnace and central air-conditioning system, it is more efficient, thereby saving money every month. For further savings, GHPs equipped with a device called a "</a:t>
            </a:r>
            <a:r>
              <a:rPr lang="en-US" dirty="0" err="1" smtClean="0"/>
              <a:t>desuperheater</a:t>
            </a:r>
            <a:r>
              <a:rPr lang="en-US" dirty="0" smtClean="0"/>
              <a:t>" can heat the household water. In the summer cooling period, the heat that is taken from the house is used to heat the water for free. In the winter, water heating costs are reduced by about half. </a:t>
            </a:r>
          </a:p>
          <a:p>
            <a:endParaRPr lang="en-US" dirty="0" smtClean="0"/>
          </a:p>
          <a:p>
            <a:r>
              <a:rPr lang="en-US" dirty="0" smtClean="0"/>
              <a:t>Although initially more expensive to install than conventional systems, properly sized and installed GHPs deliver more energy per unit consumed than conventional systems.</a:t>
            </a:r>
          </a:p>
          <a:p>
            <a:r>
              <a:rPr lang="en-US" dirty="0" smtClean="0"/>
              <a:t>And since geothermal heat pumps are generally more efficient, they are less expensive to operate and maintain — typical annual energy savings range from 30% to 60%. Depending on factors such as climate, soil conditions, the system features you choose, and available financing and incentives, you may even recoup your initial investment in two to ten years through lower utility bills.</a:t>
            </a:r>
          </a:p>
          <a:p>
            <a:endParaRPr lang="en-US" dirty="0" smtClean="0"/>
          </a:p>
          <a:p>
            <a:r>
              <a:rPr lang="en-US" dirty="0" smtClean="0"/>
              <a:t>But when included in a mortgage, your GHP will have a positive cash flow from the beginning. For example, say that the extra $3,500 will add $30 per month to each mortgage payment. The energy cost savings will easily exceed that added mortgage amount over the course of each year. </a:t>
            </a:r>
          </a:p>
          <a:p>
            <a:endParaRPr lang="en-US" dirty="0" smtClean="0"/>
          </a:p>
          <a:p>
            <a:r>
              <a:rPr lang="en-US" dirty="0" smtClean="0"/>
              <a:t>On a retrofit, the GHP's high efficiency typically means much lower utility bills, allowing the investment to be recouped in two to ten years. It may also be possible to include the purchase of a GHP system in an "energy-efficient mortgage" that would cover this and other energy-saving improvements to the home. Banks and mortgage companies can provide more information on these loans.</a:t>
            </a:r>
          </a:p>
          <a:p>
            <a:endParaRPr lang="en-US" dirty="0" smtClean="0"/>
          </a:p>
          <a:p>
            <a:r>
              <a:rPr lang="en-US" dirty="0" smtClean="0"/>
              <a:t>There may be a number of special financing options and incentives available to help offset the cost of adding a geothermal heat pump (GHP) to your home. These provisions are available from federal, state, and local governments; power providers; and banks or mortgage companies that offer energy-efficient mortgage loans for energy-saving home improvements. Be sure the system you're interested in qualifies for available incentives before you make your final purchase.</a:t>
            </a:r>
          </a:p>
          <a:p>
            <a:endParaRPr lang="en-US" dirty="0" smtClean="0"/>
          </a:p>
          <a:p>
            <a:r>
              <a:rPr lang="en-US" dirty="0" smtClean="0"/>
              <a:t>To find out more about financing and incentives that are available to you, visit the Database of State Incentives for Renewable Energy (DSIRE) Web site. The site is frequently updated with the latest incentives. You should also check with your electric utility and ask if they offer any rebates, financing, or special electric rate programs.</a:t>
            </a:r>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53</a:t>
            </a:fld>
            <a:endParaRPr lang="en-US"/>
          </a:p>
        </p:txBody>
      </p:sp>
    </p:spTree>
    <p:extLst>
      <p:ext uri="{BB962C8B-B14F-4D97-AF65-F5344CB8AC3E}">
        <p14:creationId xmlns:p14="http://schemas.microsoft.com/office/powerpoint/2010/main" val="19415705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DSIRE link at the bottom will take you to the </a:t>
            </a:r>
            <a:r>
              <a:rPr lang="en-US" sz="1200" dirty="0" smtClean="0">
                <a:solidFill>
                  <a:prstClr val="black"/>
                </a:solidFill>
              </a:rPr>
              <a:t>Database of State Incentives for Renewable Energy.</a:t>
            </a:r>
          </a:p>
          <a:p>
            <a:r>
              <a:rPr lang="en-US" sz="1200" dirty="0" smtClean="0">
                <a:solidFill>
                  <a:prstClr val="black"/>
                </a:solidFill>
              </a:rPr>
              <a:t>Click on your state</a:t>
            </a:r>
            <a:r>
              <a:rPr lang="en-US" sz="1200" baseline="0" dirty="0" smtClean="0">
                <a:solidFill>
                  <a:prstClr val="black"/>
                </a:solidFill>
              </a:rPr>
              <a:t> to</a:t>
            </a:r>
            <a:r>
              <a:rPr lang="en-US" sz="1200" dirty="0" smtClean="0">
                <a:solidFill>
                  <a:prstClr val="black"/>
                </a:solidFill>
              </a:rPr>
              <a:t> see available incentives. View federal incentives as well by clicking</a:t>
            </a:r>
            <a:r>
              <a:rPr lang="en-US" sz="1200" baseline="0" dirty="0" smtClean="0">
                <a:solidFill>
                  <a:prstClr val="black"/>
                </a:solidFill>
              </a:rPr>
              <a:t> on round flag icon on home-page.</a:t>
            </a:r>
          </a:p>
          <a:p>
            <a:endParaRPr lang="en-US" sz="1200" baseline="0" dirty="0" smtClean="0">
              <a:solidFill>
                <a:prstClr val="black"/>
              </a:solidFill>
            </a:endParaRPr>
          </a:p>
          <a:p>
            <a:r>
              <a:rPr lang="en-US" sz="1200" baseline="0" dirty="0" smtClean="0">
                <a:solidFill>
                  <a:prstClr val="black"/>
                </a:solidFill>
              </a:rPr>
              <a:t>Individual links are found on the right side.</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54</a:t>
            </a:fld>
            <a:endParaRPr lang="en-US"/>
          </a:p>
        </p:txBody>
      </p:sp>
    </p:spTree>
    <p:extLst>
      <p:ext uri="{BB962C8B-B14F-4D97-AF65-F5344CB8AC3E}">
        <p14:creationId xmlns:p14="http://schemas.microsoft.com/office/powerpoint/2010/main" val="37404867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55</a:t>
            </a:fld>
            <a:endParaRPr lang="en-US"/>
          </a:p>
        </p:txBody>
      </p:sp>
    </p:spTree>
    <p:extLst>
      <p:ext uri="{BB962C8B-B14F-4D97-AF65-F5344CB8AC3E}">
        <p14:creationId xmlns:p14="http://schemas.microsoft.com/office/powerpoint/2010/main" val="36275962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IN-CLASS ACTIVITY, DISCUSSION</a:t>
            </a:r>
            <a:r>
              <a:rPr lang="en-US" b="1" baseline="0" dirty="0" smtClean="0"/>
              <a:t> or HOMEWORK ASSIGNMENT </a:t>
            </a:r>
            <a:r>
              <a:rPr lang="en-US" b="0" baseline="0" dirty="0" smtClean="0"/>
              <a:t>(ideal for a group project)</a:t>
            </a:r>
            <a:r>
              <a:rPr lang="en-US" b="1" baseline="0" dirty="0" smtClean="0"/>
              <a:t>:  </a:t>
            </a:r>
            <a:r>
              <a:rPr lang="en-US" dirty="0" smtClean="0"/>
              <a:t>Have students design</a:t>
            </a:r>
            <a:r>
              <a:rPr lang="en-US" baseline="0" dirty="0" smtClean="0"/>
              <a:t> a basic geothermal heat pump installation for a farm (i.e., for hot water at a dairy operation, livestock housing, farmhouse heating/cooling). If you are in a western state where direct-use geothermal is available you can include this as an option for season extension, grain drying operations or the like.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Distribute the </a:t>
            </a:r>
            <a:r>
              <a:rPr lang="en-US" i="1" baseline="0" dirty="0" smtClean="0"/>
              <a:t>Geothermal Project Development</a:t>
            </a:r>
            <a:r>
              <a:rPr lang="en-US" baseline="0" dirty="0" smtClean="0"/>
              <a:t> document from “Student Handouts” to help complete this activity.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Students will need to: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-propose a farm operation to apply this to (fictional or actual) and describe its site characteristics that influence their chosen technology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-search the DSIRE website for incentives applicable to their state and chosen installation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-design a system using one or more of the feasibility software programs and calculate its energy/cost savings potential</a:t>
            </a:r>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57</a:t>
            </a:fld>
            <a:endParaRPr lang="en-US"/>
          </a:p>
        </p:txBody>
      </p:sp>
    </p:spTree>
    <p:extLst>
      <p:ext uri="{BB962C8B-B14F-4D97-AF65-F5344CB8AC3E}">
        <p14:creationId xmlns:p14="http://schemas.microsoft.com/office/powerpoint/2010/main" val="157155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also presumed that some of the core’s heat (~10%) is</a:t>
            </a:r>
            <a:r>
              <a:rPr lang="en-US" baseline="0" dirty="0" smtClean="0"/>
              <a:t> residual from it’s initial creation (the “Big Bang”).</a:t>
            </a:r>
            <a:endParaRPr lang="en-US" dirty="0" smtClean="0"/>
          </a:p>
          <a:p>
            <a:r>
              <a:rPr lang="en-US" dirty="0" smtClean="0"/>
              <a:t>(SOURCES : NREL</a:t>
            </a:r>
            <a:r>
              <a:rPr lang="en-US" baseline="0" dirty="0" smtClean="0"/>
              <a:t> &amp;</a:t>
            </a:r>
            <a:r>
              <a:rPr lang="en-US" dirty="0" smtClean="0"/>
              <a:t> geoguy.com)</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6</a:t>
            </a:fld>
            <a:endParaRPr lang="en-US"/>
          </a:p>
        </p:txBody>
      </p:sp>
    </p:spTree>
    <p:extLst>
      <p:ext uri="{BB962C8B-B14F-4D97-AF65-F5344CB8AC3E}">
        <p14:creationId xmlns:p14="http://schemas.microsoft.com/office/powerpoint/2010/main" val="2714208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Interesting note: Many</a:t>
            </a:r>
            <a:r>
              <a:rPr lang="en-US" baseline="0" dirty="0" smtClean="0"/>
              <a:t> a</a:t>
            </a:r>
            <a:r>
              <a:rPr lang="en-US" dirty="0" smtClean="0"/>
              <a:t>rcheologists</a:t>
            </a:r>
            <a:r>
              <a:rPr lang="en-US" baseline="0" dirty="0" smtClean="0"/>
              <a:t> and anthropologists believe that h</a:t>
            </a:r>
            <a:r>
              <a:rPr lang="en-US" sz="1200" dirty="0" smtClean="0"/>
              <a:t>ot springs were neutral zones where members of warring nations would bathe together in peace.</a:t>
            </a:r>
          </a:p>
          <a:p>
            <a:r>
              <a:rPr lang="en-US" dirty="0" smtClean="0"/>
              <a:t>Human beings have used geothermal energy in North America for at least 10,000 years. </a:t>
            </a:r>
            <a:r>
              <a:rPr lang="en-US" dirty="0" err="1" smtClean="0"/>
              <a:t>Paleo</a:t>
            </a:r>
            <a:r>
              <a:rPr lang="en-US" dirty="0" smtClean="0"/>
              <a:t>-Indians used hot springs for cooking, and for refuge and respite.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r>
              <a:rPr lang="en-US" dirty="0" smtClean="0"/>
              <a:t>http://www1.eere.energy.gov/geothermal/history.html</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353106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http://geothermalenergy.webnode.com/timeline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http://www1.eere.energy.gov/geothermal/history.html</a:t>
            </a:r>
          </a:p>
          <a:p>
            <a:endParaRPr lang="en-US" dirty="0" smtClean="0"/>
          </a:p>
          <a:p>
            <a:r>
              <a:rPr lang="en-US" dirty="0" smtClean="0"/>
              <a:t>Highlight</a:t>
            </a:r>
            <a:r>
              <a:rPr lang="en-US" baseline="0" dirty="0" smtClean="0"/>
              <a:t> Italy as being the first country to produce geothermal electric power.</a:t>
            </a:r>
            <a:endParaRPr lang="en-US" dirty="0" smtClean="0"/>
          </a:p>
        </p:txBody>
      </p:sp>
      <p:sp>
        <p:nvSpPr>
          <p:cNvPr id="4" name="Slide Number Placeholder 3"/>
          <p:cNvSpPr>
            <a:spLocks noGrp="1"/>
          </p:cNvSpPr>
          <p:nvPr>
            <p:ph type="sldNum" sz="quarter" idx="10"/>
          </p:nvPr>
        </p:nvSpPr>
        <p:spPr/>
        <p:txBody>
          <a:bodyPr/>
          <a:lstStyle/>
          <a:p>
            <a:fld id="{396E598E-EB12-468F-B1EE-847568CE4DF7}" type="slidenum">
              <a:rPr lang="en-US" smtClean="0"/>
              <a:t>8</a:t>
            </a:fld>
            <a:endParaRPr lang="en-US"/>
          </a:p>
        </p:txBody>
      </p:sp>
    </p:spTree>
    <p:extLst>
      <p:ext uri="{BB962C8B-B14F-4D97-AF65-F5344CB8AC3E}">
        <p14:creationId xmlns:p14="http://schemas.microsoft.com/office/powerpoint/2010/main" val="34143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Beyond the</a:t>
            </a:r>
            <a:r>
              <a:rPr lang="en-US" baseline="0" dirty="0" smtClean="0"/>
              <a:t> basic answer of cave dwellings, ask students why they think subterranean temperatures remain constant.</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9</a:t>
            </a:fld>
            <a:endParaRPr lang="en-US"/>
          </a:p>
        </p:txBody>
      </p:sp>
    </p:spTree>
    <p:extLst>
      <p:ext uri="{BB962C8B-B14F-4D97-AF65-F5344CB8AC3E}">
        <p14:creationId xmlns:p14="http://schemas.microsoft.com/office/powerpoint/2010/main" val="1731396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a:t>
            </a:r>
            <a:r>
              <a:rPr lang="en-US" baseline="0" dirty="0" smtClean="0"/>
              <a:t> two (electricity production and direct-use) involve tapping into deep heat reservoirs, usually several miles deep, that are fueled by ongoing radioactive decay in the Earth’s core. </a:t>
            </a:r>
          </a:p>
          <a:p>
            <a:r>
              <a:rPr lang="en-US" baseline="0" dirty="0" err="1" smtClean="0"/>
              <a:t>Geoexchange</a:t>
            </a:r>
            <a:r>
              <a:rPr lang="en-US" baseline="0" dirty="0" smtClean="0"/>
              <a:t> uses the constant temperature that exists at very shallow depths (generally between 4-6 feet below ground) for basic </a:t>
            </a:r>
            <a:r>
              <a:rPr lang="en-US" dirty="0" smtClean="0"/>
              <a:t>heating and cooling with the energy-efficiency technology of </a:t>
            </a:r>
            <a:r>
              <a:rPr lang="en-US" i="1" u="none" dirty="0" smtClean="0"/>
              <a:t>ground-source heat pumps</a:t>
            </a:r>
            <a:r>
              <a:rPr lang="en-US" dirty="0" smtClean="0"/>
              <a:t>. </a:t>
            </a:r>
            <a:r>
              <a:rPr lang="en-US" baseline="0" dirty="0" smtClean="0"/>
              <a:t> </a:t>
            </a:r>
          </a:p>
          <a:p>
            <a:r>
              <a:rPr lang="en-US" i="0" u="none" dirty="0" smtClean="0"/>
              <a:t>The following slides summarize the types</a:t>
            </a:r>
            <a:r>
              <a:rPr lang="en-US" i="0" u="none" baseline="0" dirty="0" smtClean="0"/>
              <a:t> of geothermal energy, with a </a:t>
            </a:r>
            <a:r>
              <a:rPr lang="en-US" i="0" u="none" dirty="0" smtClean="0"/>
              <a:t> </a:t>
            </a:r>
            <a:r>
              <a:rPr lang="en-US" i="1" u="none" dirty="0" smtClean="0"/>
              <a:t>Ground-source heat pumps </a:t>
            </a:r>
            <a:r>
              <a:rPr lang="en-US" i="0" u="none" dirty="0" smtClean="0"/>
              <a:t>(using</a:t>
            </a:r>
            <a:r>
              <a:rPr lang="en-US" i="0" u="none" baseline="0" dirty="0" smtClean="0"/>
              <a:t> </a:t>
            </a:r>
            <a:r>
              <a:rPr lang="en-US" i="0" u="none" baseline="0" dirty="0" err="1" smtClean="0"/>
              <a:t>geoexchange</a:t>
            </a:r>
            <a:r>
              <a:rPr lang="en-US" i="0" u="none" baseline="0" dirty="0" smtClean="0"/>
              <a:t>) </a:t>
            </a:r>
            <a:r>
              <a:rPr lang="en-US" i="0" u="none" dirty="0" smtClean="0"/>
              <a:t>will be the focus of this unit as they can</a:t>
            </a:r>
            <a:r>
              <a:rPr lang="en-US" i="0" u="none" baseline="0" dirty="0" smtClean="0"/>
              <a:t> be low-cost and more easily installed and applied to farm operations</a:t>
            </a:r>
            <a:r>
              <a:rPr lang="en-US" dirty="0" smtClean="0"/>
              <a:t>. </a:t>
            </a:r>
          </a:p>
          <a:p>
            <a:endParaRPr lang="en-US" dirty="0" smtClean="0"/>
          </a:p>
          <a:p>
            <a:r>
              <a:rPr lang="en-US" dirty="0" smtClean="0"/>
              <a:t>The three titles above are linked to</a:t>
            </a:r>
            <a:r>
              <a:rPr lang="en-US" baseline="0" dirty="0" smtClean="0"/>
              <a:t> web pages for further details and illustrations.</a:t>
            </a:r>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t>11</a:t>
            </a:fld>
            <a:endParaRPr lang="en-US"/>
          </a:p>
        </p:txBody>
      </p:sp>
    </p:spTree>
    <p:extLst>
      <p:ext uri="{BB962C8B-B14F-4D97-AF65-F5344CB8AC3E}">
        <p14:creationId xmlns:p14="http://schemas.microsoft.com/office/powerpoint/2010/main" val="3014038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886200"/>
            <a:ext cx="7772400" cy="1470025"/>
          </a:xfrm>
        </p:spPr>
        <p:txBody>
          <a:bodyPr/>
          <a:lstStyle>
            <a:lvl1pPr>
              <a:defRPr>
                <a:solidFill>
                  <a:schemeClr val="bg1"/>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1447800" y="5334000"/>
            <a:ext cx="6400800" cy="7620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Tree>
    <p:extLst>
      <p:ext uri="{BB962C8B-B14F-4D97-AF65-F5344CB8AC3E}">
        <p14:creationId xmlns:p14="http://schemas.microsoft.com/office/powerpoint/2010/main" val="90207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3657600" y="6400800"/>
            <a:ext cx="1600200" cy="365125"/>
          </a:xfrm>
        </p:spPr>
        <p:txBody>
          <a:bodyPr/>
          <a:lstStyle>
            <a:lvl1pPr>
              <a:defRPr sz="1800">
                <a:solidFill>
                  <a:schemeClr val="accent3">
                    <a:lumMod val="50000"/>
                  </a:schemeClr>
                </a:solidFill>
              </a:defRPr>
            </a:lvl1pPr>
          </a:lstStyle>
          <a:p>
            <a:r>
              <a:rPr lang="en-US" dirty="0" smtClean="0"/>
              <a:t>Slide </a:t>
            </a:r>
            <a:fld id="{F8813128-2C0C-4456-8D02-DC4F042C9C0A}" type="slidenum">
              <a:rPr lang="en-US" smtClean="0"/>
              <a:pPr/>
              <a:t>‹#›</a:t>
            </a:fld>
            <a:endParaRPr lang="en-US" dirty="0"/>
          </a:p>
        </p:txBody>
      </p:sp>
    </p:spTree>
    <p:extLst>
      <p:ext uri="{BB962C8B-B14F-4D97-AF65-F5344CB8AC3E}">
        <p14:creationId xmlns:p14="http://schemas.microsoft.com/office/powerpoint/2010/main" val="2960789640"/>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219200"/>
            <a:ext cx="40386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19200"/>
            <a:ext cx="40386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12"/>
          </p:nvPr>
        </p:nvSpPr>
        <p:spPr>
          <a:xfrm>
            <a:off x="3657600" y="6400800"/>
            <a:ext cx="1600200" cy="365125"/>
          </a:xfrm>
        </p:spPr>
        <p:txBody>
          <a:bodyPr/>
          <a:lstStyle>
            <a:lvl1pPr>
              <a:defRPr sz="1800">
                <a:solidFill>
                  <a:schemeClr val="accent3">
                    <a:lumMod val="50000"/>
                  </a:schemeClr>
                </a:solidFill>
              </a:defRPr>
            </a:lvl1pPr>
          </a:lstStyle>
          <a:p>
            <a:r>
              <a:rPr lang="en-US" dirty="0" smtClean="0"/>
              <a:t>Slide </a:t>
            </a:r>
            <a:fld id="{F8813128-2C0C-4456-8D02-DC4F042C9C0A}" type="slidenum">
              <a:rPr lang="en-US" smtClean="0"/>
              <a:pPr/>
              <a:t>‹#›</a:t>
            </a:fld>
            <a:endParaRPr lang="en-US" dirty="0"/>
          </a:p>
        </p:txBody>
      </p:sp>
    </p:spTree>
    <p:extLst>
      <p:ext uri="{BB962C8B-B14F-4D97-AF65-F5344CB8AC3E}">
        <p14:creationId xmlns:p14="http://schemas.microsoft.com/office/powerpoint/2010/main" val="354252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txBox="1">
            <a:spLocks/>
          </p:cNvSpPr>
          <p:nvPr userDrawn="1"/>
        </p:nvSpPr>
        <p:spPr>
          <a:xfrm>
            <a:off x="3657600" y="6400800"/>
            <a:ext cx="1600200" cy="365125"/>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accent3">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Slide </a:t>
            </a:r>
            <a:fld id="{F8813128-2C0C-4456-8D02-DC4F042C9C0A}" type="slidenum">
              <a:rPr lang="en-US" smtClean="0"/>
              <a:pPr/>
              <a:t>‹#›</a:t>
            </a:fld>
            <a:endParaRPr lang="en-US" dirty="0"/>
          </a:p>
        </p:txBody>
      </p:sp>
      <p:sp>
        <p:nvSpPr>
          <p:cNvPr id="7" name="Title 1"/>
          <p:cNvSpPr>
            <a:spLocks noGrp="1"/>
          </p:cNvSpPr>
          <p:nvPr>
            <p:ph type="title"/>
          </p:nvPr>
        </p:nvSpPr>
        <p:spPr>
          <a:xfrm>
            <a:off x="0" y="0"/>
            <a:ext cx="9144000" cy="1066800"/>
          </a:xfr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39788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3657600" y="6400800"/>
            <a:ext cx="1600200" cy="365125"/>
          </a:xfrm>
        </p:spPr>
        <p:txBody>
          <a:bodyPr/>
          <a:lstStyle>
            <a:lvl1pPr>
              <a:defRPr sz="1800">
                <a:solidFill>
                  <a:schemeClr val="accent3">
                    <a:lumMod val="50000"/>
                  </a:schemeClr>
                </a:solidFill>
              </a:defRPr>
            </a:lvl1pPr>
          </a:lstStyle>
          <a:p>
            <a:r>
              <a:rPr lang="en-US" dirty="0" smtClean="0"/>
              <a:t>Slide </a:t>
            </a:r>
            <a:fld id="{F8813128-2C0C-4456-8D02-DC4F042C9C0A}" type="slidenum">
              <a:rPr lang="en-US" smtClean="0"/>
              <a:pPr/>
              <a:t>‹#›</a:t>
            </a:fld>
            <a:endParaRPr lang="en-US" dirty="0"/>
          </a:p>
        </p:txBody>
      </p:sp>
    </p:spTree>
    <p:extLst>
      <p:ext uri="{BB962C8B-B14F-4D97-AF65-F5344CB8AC3E}">
        <p14:creationId xmlns:p14="http://schemas.microsoft.com/office/powerpoint/2010/main" val="2747852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43000"/>
            <a:ext cx="5111750" cy="4983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286000"/>
            <a:ext cx="3008313" cy="3840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5"/>
          <p:cNvSpPr>
            <a:spLocks noGrp="1"/>
          </p:cNvSpPr>
          <p:nvPr>
            <p:ph type="sldNum" sz="quarter" idx="12"/>
          </p:nvPr>
        </p:nvSpPr>
        <p:spPr>
          <a:xfrm>
            <a:off x="3657600" y="6400800"/>
            <a:ext cx="1600200" cy="365125"/>
          </a:xfrm>
        </p:spPr>
        <p:txBody>
          <a:bodyPr/>
          <a:lstStyle>
            <a:lvl1pPr>
              <a:defRPr sz="1800">
                <a:solidFill>
                  <a:schemeClr val="accent3">
                    <a:lumMod val="50000"/>
                  </a:schemeClr>
                </a:solidFill>
              </a:defRPr>
            </a:lvl1pPr>
          </a:lstStyle>
          <a:p>
            <a:r>
              <a:rPr lang="en-US" dirty="0" smtClean="0"/>
              <a:t>Slide </a:t>
            </a:r>
            <a:fld id="{F8813128-2C0C-4456-8D02-DC4F042C9C0A}" type="slidenum">
              <a:rPr lang="en-US" smtClean="0"/>
              <a:pPr/>
              <a:t>‹#›</a:t>
            </a:fld>
            <a:endParaRPr lang="en-US" dirty="0"/>
          </a:p>
        </p:txBody>
      </p:sp>
    </p:spTree>
    <p:extLst>
      <p:ext uri="{BB962C8B-B14F-4D97-AF65-F5344CB8AC3E}">
        <p14:creationId xmlns:p14="http://schemas.microsoft.com/office/powerpoint/2010/main" val="30674135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6AE8D9-C56D-4A88-8166-0FD643CFED84}" type="datetimeFigureOut">
              <a:rPr lang="en-US" smtClean="0"/>
              <a:t>5/8/12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13128-2C0C-4456-8D02-DC4F042C9C0A}" type="slidenum">
              <a:rPr lang="en-US" smtClean="0"/>
              <a:t>‹#›</a:t>
            </a:fld>
            <a:endParaRPr lang="en-US"/>
          </a:p>
        </p:txBody>
      </p:sp>
    </p:spTree>
    <p:extLst>
      <p:ext uri="{BB962C8B-B14F-4D97-AF65-F5344CB8AC3E}">
        <p14:creationId xmlns:p14="http://schemas.microsoft.com/office/powerpoint/2010/main" val="1904506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hyperlink" Target="http://www.geoexchange.org/index.php?option=com_moofaq&amp;view=categories&amp;id=3&amp;Itemid=26" TargetMode="External"/><Relationship Id="rId4" Type="http://schemas.openxmlformats.org/officeDocument/2006/relationships/hyperlink" Target="http://www.renewableenergyworld.com/rea/tech/geodirectuse;jsessionid=059707429B56140D979D0C084E3D01D1" TargetMode="External"/><Relationship Id="rId5" Type="http://schemas.openxmlformats.org/officeDocument/2006/relationships/hyperlink" Target="http://www.renewableenergyworld.com/rea/tech/geoelectricity;jsessionid=059707429B56140D979D0C084E3D01D1" TargetMode="External"/><Relationship Id="rId6" Type="http://schemas.openxmlformats.org/officeDocument/2006/relationships/image" Target="../media/image18.jpeg"/><Relationship Id="rId7" Type="http://schemas.openxmlformats.org/officeDocument/2006/relationships/image" Target="../media/image19.JPG"/><Relationship Id="rId8"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23.png"/><Relationship Id="rId1" Type="http://schemas.microsoft.com/office/2007/relationships/media" Target="../media/media1.wmv"/><Relationship Id="rId2" Type="http://schemas.openxmlformats.org/officeDocument/2006/relationships/video" Target="../media/media1.wmv"/></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hyperlink" Target="http://www1.eere.energy.gov/geothermal/directuse.html" TargetMode="External"/><Relationship Id="rId4" Type="http://schemas.openxmlformats.org/officeDocument/2006/relationships/hyperlink" Target="http://www.digtheheat.com/geothermal/geothermal_agriculture.html" TargetMode="External"/><Relationship Id="rId5" Type="http://schemas.openxmlformats.org/officeDocument/2006/relationships/hyperlink" Target="http://www.nrel.gov/docs/fy04osti/36316.pdf" TargetMode="External"/><Relationship Id="rId6" Type="http://schemas.openxmlformats.org/officeDocument/2006/relationships/image" Target="../media/image27.jpeg"/><Relationship Id="rId7" Type="http://schemas.openxmlformats.org/officeDocument/2006/relationships/image" Target="../media/image28.png"/><Relationship Id="rId8"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hyperlink" Target="http://www.cangea.ca/what-is-geothermal/" TargetMode="External"/><Relationship Id="rId5" Type="http://schemas.openxmlformats.org/officeDocument/2006/relationships/hyperlink" Target="http://geo-energy.org/pdf/reports/April_2010_US_Geothermal_Industry_Update_Final.pdf" TargetMode="External"/><Relationship Id="rId6" Type="http://schemas.openxmlformats.org/officeDocument/2006/relationships/image" Target="../media/image36.JPG"/><Relationship Id="rId7"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38.png"/><Relationship Id="rId1" Type="http://schemas.microsoft.com/office/2007/relationships/media" Target="../media/media2.wmv"/><Relationship Id="rId2" Type="http://schemas.openxmlformats.org/officeDocument/2006/relationships/video" Target="../media/media2.wmv"/></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hyperlink" Target="http://3.bp.blogspot.com/-FwgShzqTeqY/TqrX5az1FnI/AAAAAAAAAKU/xFmQK7GZiHk/s1600/2011USHeatFlowMap_detail_legend+(1).jpg"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44.png"/><Relationship Id="rId1" Type="http://schemas.microsoft.com/office/2007/relationships/media" Target="../media/media3.wmv"/><Relationship Id="rId2" Type="http://schemas.openxmlformats.org/officeDocument/2006/relationships/video" Target="../media/media3.wmv"/></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7.xml"/><Relationship Id="rId5" Type="http://schemas.openxmlformats.org/officeDocument/2006/relationships/image" Target="../media/image49.png"/><Relationship Id="rId1" Type="http://schemas.microsoft.com/office/2007/relationships/media" Target="../media/media4.wmv"/><Relationship Id="rId2" Type="http://schemas.openxmlformats.org/officeDocument/2006/relationships/video" Target="../media/media4.wmv"/></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5" Type="http://schemas.openxmlformats.org/officeDocument/2006/relationships/hyperlink" Target="http://www.youtube.com/watch?v=1bWprKnDVp8" TargetMode="Externa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9.png"/><Relationship Id="rId1" Type="http://schemas.microsoft.com/office/2007/relationships/media" Target="../media/media5.wmv"/><Relationship Id="rId2" Type="http://schemas.openxmlformats.org/officeDocument/2006/relationships/video" Target="../media/media5.wmv"/></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e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2.JP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9.png"/></Relationships>
</file>

<file path=ppt/slides/_rels/slide51.xml.rels><?xml version="1.0" encoding="UTF-8" standalone="yes"?>
<Relationships xmlns="http://schemas.openxmlformats.org/package/2006/relationships"><Relationship Id="rId11" Type="http://schemas.openxmlformats.org/officeDocument/2006/relationships/hyperlink" Target="http://www.retscreen.net/" TargetMode="External"/><Relationship Id="rId12" Type="http://schemas.openxmlformats.org/officeDocument/2006/relationships/hyperlink" Target="http://www.groundloopdesign.com/" TargetMode="External"/><Relationship Id="rId13"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hyperlink" Target="http://www1.eere.energy.gov/geothermal/resources.html" TargetMode="External"/><Relationship Id="rId4" Type="http://schemas.openxmlformats.org/officeDocument/2006/relationships/hyperlink" Target="http://www.geokiss.com/" TargetMode="External"/><Relationship Id="rId5" Type="http://schemas.openxmlformats.org/officeDocument/2006/relationships/hyperlink" Target="http://www.energysavers.gov/renewable_energy/geothermal/index.cfm/mytopic=50004" TargetMode="External"/><Relationship Id="rId6" Type="http://schemas.openxmlformats.org/officeDocument/2006/relationships/hyperlink" Target="http://www1.eere.energy.gov/geothermal/" TargetMode="External"/><Relationship Id="rId7" Type="http://schemas.openxmlformats.org/officeDocument/2006/relationships/hyperlink" Target="http://www.nrel.gov/learning/re_geothermal.html" TargetMode="External"/><Relationship Id="rId8" Type="http://schemas.openxmlformats.org/officeDocument/2006/relationships/hyperlink" Target="http://geothermal.inel.gov/" TargetMode="External"/><Relationship Id="rId9" Type="http://schemas.openxmlformats.org/officeDocument/2006/relationships/hyperlink" Target="http://geoexchange.org/" TargetMode="External"/><Relationship Id="rId10" Type="http://schemas.openxmlformats.org/officeDocument/2006/relationships/hyperlink" Target="http://geoheat.oit.edu/"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hyperlink" Target="http://www.dsireusa.org/" TargetMode="External"/><Relationship Id="rId5" Type="http://schemas.openxmlformats.org/officeDocument/2006/relationships/hyperlink" Target="http://www.energysavers.gov/financial/index.cfm/mytopic=70010" TargetMode="External"/><Relationship Id="rId6" Type="http://schemas.openxmlformats.org/officeDocument/2006/relationships/hyperlink" Target="http://www.energysavers.gov/financial/index.cfm/mytopic=70020" TargetMode="External"/><Relationship Id="rId7" Type="http://schemas.openxmlformats.org/officeDocument/2006/relationships/hyperlink" Target="http://www.energystar.gov/index.cfm?fuseaction=rebate.rebate_locator" TargetMode="External"/><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3" Type="http://schemas.openxmlformats.org/officeDocument/2006/relationships/hyperlink" Target="http://www.geothermaldata.org/" TargetMode="External"/><Relationship Id="rId4" Type="http://schemas.openxmlformats.org/officeDocument/2006/relationships/hyperlink" Target="http://www1.eere.energy.gov/geothermal/maps.html" TargetMode="External"/><Relationship Id="rId5" Type="http://schemas.openxmlformats.org/officeDocument/2006/relationships/image" Target="../media/image84.png"/><Relationship Id="rId6"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11" Type="http://schemas.openxmlformats.org/officeDocument/2006/relationships/hyperlink" Target="http://www.climatemaster.com/" TargetMode="External"/><Relationship Id="rId12" Type="http://schemas.openxmlformats.org/officeDocument/2006/relationships/hyperlink" Target="http://www.hydronmodule.com/" TargetMode="External"/><Relationship Id="rId13" Type="http://schemas.openxmlformats.org/officeDocument/2006/relationships/hyperlink" Target="http://www.econar.com/" TargetMode="External"/><Relationship Id="rId14" Type="http://schemas.openxmlformats.org/officeDocument/2006/relationships/hyperlink" Target="http://www.nordicghp.com/" TargetMode="External"/><Relationship Id="rId15"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hyperlink" Target="http://geoheat.oit.edu/" TargetMode="External"/><Relationship Id="rId3" Type="http://schemas.openxmlformats.org/officeDocument/2006/relationships/hyperlink" Target="http://www.retscreen.net/" TargetMode="External"/><Relationship Id="rId4" Type="http://schemas.openxmlformats.org/officeDocument/2006/relationships/hyperlink" Target="http://www.ghpc.org/" TargetMode="External"/><Relationship Id="rId5" Type="http://schemas.openxmlformats.org/officeDocument/2006/relationships/hyperlink" Target="http://www.canetaenergy.com/" TargetMode="External"/><Relationship Id="rId6" Type="http://schemas.openxmlformats.org/officeDocument/2006/relationships/hyperlink" Target="http://www.geo-exchange.ca/" TargetMode="External"/><Relationship Id="rId7" Type="http://schemas.openxmlformats.org/officeDocument/2006/relationships/hyperlink" Target="http://www.nrcan.gc.ca/" TargetMode="External"/><Relationship Id="rId8" Type="http://schemas.openxmlformats.org/officeDocument/2006/relationships/hyperlink" Target="http://geoheat.oit.edu/vendors.htm" TargetMode="External"/><Relationship Id="rId9" Type="http://schemas.openxmlformats.org/officeDocument/2006/relationships/hyperlink" Target="http://www.waterfurnace.com/" TargetMode="External"/><Relationship Id="rId10" Type="http://schemas.openxmlformats.org/officeDocument/2006/relationships/hyperlink" Target="http://www.nextenergysolutions.co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91.jpeg"/><Relationship Id="rId6"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9758" y="3962400"/>
            <a:ext cx="7772400" cy="1524000"/>
          </a:xfrm>
        </p:spPr>
        <p:txBody>
          <a:bodyPr>
            <a:normAutofit fontScale="90000"/>
          </a:bodyPr>
          <a:lstStyle/>
          <a:p>
            <a:r>
              <a:rPr lang="en-US" sz="5400" dirty="0" smtClean="0">
                <a:solidFill>
                  <a:srgbClr val="FFFFFF"/>
                </a:solidFill>
              </a:rPr>
              <a:t>Geothermal Energy</a:t>
            </a:r>
            <a:br>
              <a:rPr lang="en-US" sz="5400" dirty="0" smtClean="0">
                <a:solidFill>
                  <a:srgbClr val="FFFFFF"/>
                </a:solidFill>
              </a:rPr>
            </a:br>
            <a:r>
              <a:rPr lang="en-US" dirty="0" smtClean="0">
                <a:solidFill>
                  <a:srgbClr val="FFFFFF"/>
                </a:solidFill>
              </a:rPr>
              <a:t>for Agriculture</a:t>
            </a:r>
            <a:endParaRPr lang="en-US" dirty="0">
              <a:solidFill>
                <a:srgbClr val="FFFFFF"/>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23" y="5562600"/>
            <a:ext cx="8839200" cy="1019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46027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ordelia\Desktop\_PICS INFO 4 MODS\10 Geothermal\geothermal\blackdiamondnow.org.1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304" y="1143000"/>
            <a:ext cx="8340734" cy="52199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Pop Quiz!</a:t>
            </a:r>
            <a:endParaRPr lang="en-US" dirty="0"/>
          </a:p>
        </p:txBody>
      </p:sp>
      <p:sp>
        <p:nvSpPr>
          <p:cNvPr id="3" name="Content Placeholder 2"/>
          <p:cNvSpPr>
            <a:spLocks noGrp="1"/>
          </p:cNvSpPr>
          <p:nvPr>
            <p:ph idx="1"/>
          </p:nvPr>
        </p:nvSpPr>
        <p:spPr>
          <a:xfrm>
            <a:off x="2057400" y="1219200"/>
            <a:ext cx="5410200" cy="1295400"/>
          </a:xfrm>
        </p:spPr>
        <p:txBody>
          <a:bodyPr/>
          <a:lstStyle/>
          <a:p>
            <a:pPr marL="0" indent="0" algn="ctr">
              <a:buNone/>
            </a:pPr>
            <a:r>
              <a:rPr lang="en-US" dirty="0" smtClean="0"/>
              <a:t>What country first produced </a:t>
            </a:r>
          </a:p>
          <a:p>
            <a:pPr marL="0" indent="0" algn="ctr">
              <a:buNone/>
            </a:pPr>
            <a:r>
              <a:rPr lang="en-US" dirty="0" smtClean="0"/>
              <a:t>geothermal electricity?</a:t>
            </a:r>
            <a:endParaRPr lang="en-US"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10</a:t>
            </a:fld>
            <a:endParaRPr lang="en-US" dirty="0"/>
          </a:p>
        </p:txBody>
      </p:sp>
    </p:spTree>
    <p:extLst>
      <p:ext uri="{BB962C8B-B14F-4D97-AF65-F5344CB8AC3E}">
        <p14:creationId xmlns:p14="http://schemas.microsoft.com/office/powerpoint/2010/main" val="2724534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smtClean="0"/>
              <a:t>Types of Geothermal Energy</a:t>
            </a:r>
            <a:endParaRPr lang="en-US" sz="4200" dirty="0"/>
          </a:p>
        </p:txBody>
      </p:sp>
      <p:sp>
        <p:nvSpPr>
          <p:cNvPr id="3" name="Content Placeholder 2"/>
          <p:cNvSpPr>
            <a:spLocks noGrp="1"/>
          </p:cNvSpPr>
          <p:nvPr>
            <p:ph idx="1"/>
          </p:nvPr>
        </p:nvSpPr>
        <p:spPr>
          <a:xfrm>
            <a:off x="152399" y="1143000"/>
            <a:ext cx="6950055" cy="5077600"/>
          </a:xfrm>
        </p:spPr>
        <p:txBody>
          <a:bodyPr>
            <a:noAutofit/>
          </a:bodyPr>
          <a:lstStyle/>
          <a:p>
            <a:pPr marL="0" indent="0">
              <a:buNone/>
            </a:pPr>
            <a:r>
              <a:rPr lang="en-US" sz="2200" b="1" dirty="0" smtClean="0">
                <a:solidFill>
                  <a:schemeClr val="accent2"/>
                </a:solidFill>
              </a:rPr>
              <a:t>1. </a:t>
            </a:r>
            <a:r>
              <a:rPr lang="en-US" sz="2200" b="1" dirty="0" err="1">
                <a:hlinkClick r:id="rId3"/>
              </a:rPr>
              <a:t>Geoexchange</a:t>
            </a:r>
            <a:endParaRPr lang="en-US" sz="2200" b="1" dirty="0"/>
          </a:p>
          <a:p>
            <a:pPr marL="0" indent="0">
              <a:buNone/>
            </a:pPr>
            <a:r>
              <a:rPr lang="en-US" sz="2200" dirty="0"/>
              <a:t>Used to heat and cool air and water through a simple temperature exchange with the constant temperature of the Earth just a few feet below the surface.   </a:t>
            </a:r>
            <a:r>
              <a:rPr lang="en-US" sz="2200" i="1" dirty="0">
                <a:solidFill>
                  <a:srgbClr val="008000"/>
                </a:solidFill>
              </a:rPr>
              <a:t>Efficient, practical &amp; available everywhere</a:t>
            </a:r>
            <a:r>
              <a:rPr lang="en-US" sz="2400" dirty="0">
                <a:solidFill>
                  <a:srgbClr val="008000"/>
                </a:solidFill>
              </a:rPr>
              <a:t>. </a:t>
            </a:r>
            <a:endParaRPr lang="en-US" sz="800" b="1" dirty="0" smtClean="0">
              <a:solidFill>
                <a:schemeClr val="accent2"/>
              </a:solidFill>
            </a:endParaRPr>
          </a:p>
          <a:p>
            <a:pPr marL="0" indent="0">
              <a:buNone/>
            </a:pPr>
            <a:endParaRPr lang="en-US" sz="800" dirty="0"/>
          </a:p>
          <a:p>
            <a:pPr marL="0" indent="0">
              <a:buNone/>
            </a:pPr>
            <a:r>
              <a:rPr lang="en-US" sz="2200" b="1" dirty="0">
                <a:solidFill>
                  <a:schemeClr val="accent2"/>
                </a:solidFill>
              </a:rPr>
              <a:t>2</a:t>
            </a:r>
            <a:r>
              <a:rPr lang="en-US" sz="2200" b="1" dirty="0" smtClean="0">
                <a:solidFill>
                  <a:schemeClr val="accent2"/>
                </a:solidFill>
              </a:rPr>
              <a:t>. </a:t>
            </a:r>
            <a:r>
              <a:rPr lang="en-US" sz="2200" b="1" dirty="0" smtClean="0">
                <a:hlinkClick r:id="rId4"/>
              </a:rPr>
              <a:t>Geothermal Direct-Use</a:t>
            </a:r>
            <a:r>
              <a:rPr lang="en-US" sz="2200" b="1" dirty="0" smtClean="0"/>
              <a:t> </a:t>
            </a:r>
            <a:endParaRPr lang="en-US" sz="2200" b="1" dirty="0"/>
          </a:p>
          <a:p>
            <a:pPr marL="0" indent="0">
              <a:buNone/>
            </a:pPr>
            <a:r>
              <a:rPr lang="en-US" sz="2200" dirty="0" smtClean="0"/>
              <a:t>Hot water is pumped out of deep geothermal reservoirs and through heat exchangers and control units to warm air and water for various uses. </a:t>
            </a:r>
          </a:p>
          <a:p>
            <a:pPr marL="0" indent="0">
              <a:buNone/>
            </a:pPr>
            <a:endParaRPr lang="en-US" sz="800" dirty="0" smtClean="0"/>
          </a:p>
          <a:p>
            <a:pPr marL="0" indent="0">
              <a:buNone/>
            </a:pPr>
            <a:r>
              <a:rPr lang="en-US" sz="2200" b="1" dirty="0">
                <a:solidFill>
                  <a:schemeClr val="accent2"/>
                </a:solidFill>
              </a:rPr>
              <a:t>3</a:t>
            </a:r>
            <a:r>
              <a:rPr lang="en-US" sz="2200" b="1" dirty="0" smtClean="0">
                <a:solidFill>
                  <a:schemeClr val="accent2"/>
                </a:solidFill>
              </a:rPr>
              <a:t>.</a:t>
            </a:r>
            <a:r>
              <a:rPr lang="en-US" sz="2200" b="1" dirty="0" smtClean="0"/>
              <a:t> </a:t>
            </a:r>
            <a:r>
              <a:rPr lang="en-US" sz="2200" b="1" dirty="0">
                <a:hlinkClick r:id="rId5"/>
              </a:rPr>
              <a:t>Geothermal Electricity Production</a:t>
            </a:r>
            <a:r>
              <a:rPr lang="en-US" sz="2200" b="1" dirty="0"/>
              <a:t> </a:t>
            </a:r>
          </a:p>
          <a:p>
            <a:pPr marL="0" indent="0">
              <a:buNone/>
            </a:pPr>
            <a:r>
              <a:rPr lang="en-US" sz="2200" dirty="0"/>
              <a:t>Electricity generated by steam-powered turbines from deep sources of heat over 300°-700°F.                        </a:t>
            </a:r>
          </a:p>
          <a:p>
            <a:pPr marL="0" indent="0">
              <a:buNone/>
            </a:pPr>
            <a:endParaRPr lang="en-US" sz="800" dirty="0" smtClean="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11</a:t>
            </a:fld>
            <a:endParaRPr lang="en-US" dirty="0"/>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258207" y="4741541"/>
            <a:ext cx="1731041" cy="127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532284" y="6019800"/>
            <a:ext cx="1182888" cy="276999"/>
          </a:xfrm>
          <a:prstGeom prst="rect">
            <a:avLst/>
          </a:prstGeom>
          <a:noFill/>
        </p:spPr>
        <p:txBody>
          <a:bodyPr wrap="none" rtlCol="0">
            <a:spAutoFit/>
          </a:bodyPr>
          <a:lstStyle/>
          <a:p>
            <a:r>
              <a:rPr lang="en-US" sz="1200" dirty="0" smtClean="0"/>
              <a:t>Steam Turbine</a:t>
            </a:r>
            <a:endParaRPr lang="en-US" sz="1200" dirty="0"/>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8208" y="1295400"/>
            <a:ext cx="1688272" cy="1270276"/>
          </a:xfrm>
          <a:prstGeom prst="rect">
            <a:avLst/>
          </a:prstGeom>
        </p:spPr>
      </p:pic>
      <p:sp>
        <p:nvSpPr>
          <p:cNvPr id="9" name="TextBox 8"/>
          <p:cNvSpPr txBox="1"/>
          <p:nvPr/>
        </p:nvSpPr>
        <p:spPr>
          <a:xfrm>
            <a:off x="7102455" y="2565676"/>
            <a:ext cx="1975221" cy="276999"/>
          </a:xfrm>
          <a:prstGeom prst="rect">
            <a:avLst/>
          </a:prstGeom>
          <a:noFill/>
        </p:spPr>
        <p:txBody>
          <a:bodyPr wrap="none" rtlCol="0">
            <a:spAutoFit/>
          </a:bodyPr>
          <a:lstStyle/>
          <a:p>
            <a:r>
              <a:rPr lang="en-US" sz="1200" dirty="0" smtClean="0"/>
              <a:t>Ground-source heat pump</a:t>
            </a:r>
            <a:endParaRPr lang="en-US" sz="1200" dirty="0"/>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8207" y="3080989"/>
            <a:ext cx="1688271" cy="1166812"/>
          </a:xfrm>
          <a:prstGeom prst="rect">
            <a:avLst/>
          </a:prstGeom>
        </p:spPr>
      </p:pic>
      <p:sp>
        <p:nvSpPr>
          <p:cNvPr id="11" name="TextBox 10"/>
          <p:cNvSpPr txBox="1"/>
          <p:nvPr/>
        </p:nvSpPr>
        <p:spPr>
          <a:xfrm>
            <a:off x="7104914" y="4271671"/>
            <a:ext cx="2042547" cy="276999"/>
          </a:xfrm>
          <a:prstGeom prst="rect">
            <a:avLst/>
          </a:prstGeom>
          <a:noFill/>
        </p:spPr>
        <p:txBody>
          <a:bodyPr wrap="none" rtlCol="0">
            <a:spAutoFit/>
          </a:bodyPr>
          <a:lstStyle/>
          <a:p>
            <a:r>
              <a:rPr lang="en-US" sz="1200" dirty="0" smtClean="0"/>
              <a:t>Direct-use geothermal well </a:t>
            </a:r>
            <a:endParaRPr lang="en-US" sz="1200" dirty="0"/>
          </a:p>
        </p:txBody>
      </p:sp>
    </p:spTree>
    <p:extLst>
      <p:ext uri="{BB962C8B-B14F-4D97-AF65-F5344CB8AC3E}">
        <p14:creationId xmlns:p14="http://schemas.microsoft.com/office/powerpoint/2010/main" val="396922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1</a:t>
            </a:r>
            <a:r>
              <a:rPr lang="en-US" sz="4800" dirty="0" smtClean="0"/>
              <a:t>. </a:t>
            </a:r>
            <a:r>
              <a:rPr lang="en-US" sz="4800" dirty="0" err="1" smtClean="0"/>
              <a:t>Geoexchange</a:t>
            </a:r>
            <a:endParaRPr lang="en-US" sz="4800" dirty="0"/>
          </a:p>
        </p:txBody>
      </p:sp>
      <p:sp>
        <p:nvSpPr>
          <p:cNvPr id="3" name="Content Placeholder 2"/>
          <p:cNvSpPr>
            <a:spLocks noGrp="1"/>
          </p:cNvSpPr>
          <p:nvPr>
            <p:ph idx="1"/>
          </p:nvPr>
        </p:nvSpPr>
        <p:spPr>
          <a:xfrm>
            <a:off x="457200" y="1066800"/>
            <a:ext cx="8534400" cy="5059363"/>
          </a:xfrm>
        </p:spPr>
        <p:txBody>
          <a:bodyPr>
            <a:normAutofit/>
          </a:bodyPr>
          <a:lstStyle/>
          <a:p>
            <a:pPr marL="0" indent="0">
              <a:buNone/>
            </a:pPr>
            <a:r>
              <a:rPr lang="en-US" sz="2400" dirty="0" smtClean="0">
                <a:solidFill>
                  <a:srgbClr val="663300"/>
                </a:solidFill>
              </a:rPr>
              <a:t>The sun’s radiation heats the Earth’s crust and is stored underground. Soil 4-10 feet-deep stays between 40º-80ºF.</a:t>
            </a:r>
          </a:p>
          <a:p>
            <a:pPr marL="0" indent="0">
              <a:buNone/>
            </a:pPr>
            <a:r>
              <a:rPr lang="en-US" sz="2400" dirty="0" smtClean="0">
                <a:solidFill>
                  <a:schemeClr val="accent2">
                    <a:lumMod val="75000"/>
                  </a:schemeClr>
                </a:solidFill>
              </a:rPr>
              <a:t>Heat is absorbed from the ground into liquid-filled pipes that are circulated into buildings for space and water heating. </a:t>
            </a:r>
            <a:r>
              <a:rPr lang="en-US" sz="2400" dirty="0" smtClean="0"/>
              <a:t>	</a:t>
            </a:r>
          </a:p>
          <a:p>
            <a:pPr marL="0" indent="0">
              <a:buNone/>
            </a:pPr>
            <a:r>
              <a:rPr lang="en-US" sz="2400" dirty="0" smtClean="0">
                <a:solidFill>
                  <a:schemeClr val="accent5">
                    <a:lumMod val="50000"/>
                  </a:schemeClr>
                </a:solidFill>
              </a:rPr>
              <a:t>The reverse process can be used for cooling purposes.  </a:t>
            </a:r>
            <a:endParaRPr lang="en-US" sz="1400" dirty="0" smtClean="0">
              <a:solidFill>
                <a:schemeClr val="accent5">
                  <a:lumMod val="50000"/>
                </a:schemeClr>
              </a:solidFill>
            </a:endParaRPr>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12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3276600"/>
            <a:ext cx="3803523" cy="297649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276600"/>
            <a:ext cx="3810000" cy="2976492"/>
          </a:xfrm>
          <a:prstGeom prst="rect">
            <a:avLst/>
          </a:prstGeom>
        </p:spPr>
      </p:pic>
    </p:spTree>
    <p:extLst>
      <p:ext uri="{BB962C8B-B14F-4D97-AF65-F5344CB8AC3E}">
        <p14:creationId xmlns:p14="http://schemas.microsoft.com/office/powerpoint/2010/main" val="3713999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Geoexchange</a:t>
            </a:r>
            <a:r>
              <a:rPr lang="en-US" dirty="0" smtClean="0"/>
              <a:t> Video</a:t>
            </a:r>
            <a:endParaRPr lang="en-US"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13</a:t>
            </a:fld>
            <a:endParaRPr lang="en-US" dirty="0"/>
          </a:p>
        </p:txBody>
      </p:sp>
      <p:sp>
        <p:nvSpPr>
          <p:cNvPr id="3" name="Rectangle 2"/>
          <p:cNvSpPr/>
          <p:nvPr/>
        </p:nvSpPr>
        <p:spPr>
          <a:xfrm>
            <a:off x="609600" y="1143000"/>
            <a:ext cx="8153400" cy="830997"/>
          </a:xfrm>
          <a:prstGeom prst="rect">
            <a:avLst/>
          </a:prstGeom>
        </p:spPr>
        <p:txBody>
          <a:bodyPr wrap="square">
            <a:spAutoFit/>
          </a:bodyPr>
          <a:lstStyle/>
          <a:p>
            <a:pPr algn="ctr"/>
            <a:r>
              <a:rPr lang="en-US" sz="2000" i="1" dirty="0" smtClean="0"/>
              <a:t>Over 3 million American homes have geothermal systems.</a:t>
            </a:r>
          </a:p>
          <a:p>
            <a:pPr algn="ctr"/>
            <a:endParaRPr lang="en-US" sz="800" i="1" dirty="0" smtClean="0"/>
          </a:p>
          <a:p>
            <a:pPr algn="ctr"/>
            <a:r>
              <a:rPr lang="en-US" sz="2000" i="1" dirty="0" smtClean="0"/>
              <a:t>Geo-Exchange is also known as “</a:t>
            </a:r>
            <a:r>
              <a:rPr lang="en-US" sz="2000" dirty="0" smtClean="0"/>
              <a:t>E</a:t>
            </a:r>
            <a:r>
              <a:rPr lang="en-US" sz="2000" i="1" dirty="0" smtClean="0"/>
              <a:t>arth-Coupled”  or “Ground-Source” </a:t>
            </a:r>
            <a:endParaRPr lang="en-US" sz="2000" i="1" dirty="0"/>
          </a:p>
        </p:txBody>
      </p:sp>
      <p:pic>
        <p:nvPicPr>
          <p:cNvPr id="8" name="Geothermal Ground Source Explaine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7400" y="2133600"/>
            <a:ext cx="5080000" cy="3810000"/>
          </a:xfrm>
          <a:prstGeom prst="rect">
            <a:avLst/>
          </a:prstGeom>
        </p:spPr>
      </p:pic>
    </p:spTree>
    <p:extLst>
      <p:ext uri="{BB962C8B-B14F-4D97-AF65-F5344CB8AC3E}">
        <p14:creationId xmlns:p14="http://schemas.microsoft.com/office/powerpoint/2010/main" val="152626444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Geoexchange</a:t>
            </a:r>
            <a:r>
              <a:rPr lang="en-US" dirty="0" smtClean="0"/>
              <a:t> </a:t>
            </a:r>
            <a:r>
              <a:rPr lang="en-US" dirty="0"/>
              <a:t>Ag Applications</a:t>
            </a:r>
          </a:p>
        </p:txBody>
      </p:sp>
      <p:sp>
        <p:nvSpPr>
          <p:cNvPr id="3" name="Content Placeholder 2"/>
          <p:cNvSpPr>
            <a:spLocks noGrp="1"/>
          </p:cNvSpPr>
          <p:nvPr>
            <p:ph idx="1"/>
          </p:nvPr>
        </p:nvSpPr>
        <p:spPr>
          <a:xfrm>
            <a:off x="304800" y="1371601"/>
            <a:ext cx="8610600" cy="2097024"/>
          </a:xfrm>
        </p:spPr>
        <p:txBody>
          <a:bodyPr>
            <a:normAutofit/>
          </a:bodyPr>
          <a:lstStyle/>
          <a:p>
            <a:r>
              <a:rPr lang="en-US" sz="2800" dirty="0" smtClean="0">
                <a:solidFill>
                  <a:srgbClr val="C00000"/>
                </a:solidFill>
              </a:rPr>
              <a:t>Heating and cooling for farm buildings of all types</a:t>
            </a:r>
          </a:p>
          <a:p>
            <a:r>
              <a:rPr lang="en-US" sz="2800" dirty="0" smtClean="0">
                <a:solidFill>
                  <a:srgbClr val="C00000"/>
                </a:solidFill>
              </a:rPr>
              <a:t>Water heating &amp; cooling for dairies, cleaning, etc.</a:t>
            </a:r>
          </a:p>
          <a:p>
            <a:endParaRPr lang="en-US" sz="800" dirty="0" smtClean="0">
              <a:solidFill>
                <a:srgbClr val="C00000"/>
              </a:solidFill>
            </a:endParaRPr>
          </a:p>
          <a:p>
            <a:pPr marL="0" indent="0">
              <a:buNone/>
            </a:pPr>
            <a:r>
              <a:rPr lang="en-US" sz="3000" dirty="0" err="1" smtClean="0">
                <a:solidFill>
                  <a:srgbClr val="008000"/>
                </a:solidFill>
              </a:rPr>
              <a:t>Geoexchange</a:t>
            </a:r>
            <a:r>
              <a:rPr lang="en-US" sz="3000" dirty="0" smtClean="0">
                <a:solidFill>
                  <a:srgbClr val="008000"/>
                </a:solidFill>
              </a:rPr>
              <a:t> can save 30-50% on energy costs!</a:t>
            </a:r>
          </a:p>
          <a:p>
            <a:pPr marL="0" indent="0">
              <a:buNone/>
            </a:pPr>
            <a:endParaRPr lang="en-US" sz="3000" dirty="0">
              <a:solidFill>
                <a:srgbClr val="008000"/>
              </a:solidFill>
            </a:endParaRPr>
          </a:p>
          <a:p>
            <a:pPr marL="0" indent="0">
              <a:buNone/>
            </a:pPr>
            <a:endParaRPr lang="en-US" sz="3000" dirty="0">
              <a:solidFill>
                <a:srgbClr val="008000"/>
              </a:solidFill>
            </a:endParaRPr>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14</a:t>
            </a:fld>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468624"/>
            <a:ext cx="4343400" cy="282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468624"/>
            <a:ext cx="2133599" cy="282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468624"/>
            <a:ext cx="2064529" cy="282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8907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2. Geothermal Direct-Use</a:t>
            </a:r>
            <a:endParaRPr lang="en-US" dirty="0">
              <a:solidFill>
                <a:srgbClr val="FFFFFF"/>
              </a:solidFill>
            </a:endParaRPr>
          </a:p>
        </p:txBody>
      </p:sp>
      <p:sp>
        <p:nvSpPr>
          <p:cNvPr id="3" name="Content Placeholder 2"/>
          <p:cNvSpPr>
            <a:spLocks noGrp="1"/>
          </p:cNvSpPr>
          <p:nvPr>
            <p:ph idx="1"/>
          </p:nvPr>
        </p:nvSpPr>
        <p:spPr>
          <a:xfrm>
            <a:off x="4267200" y="2590800"/>
            <a:ext cx="4648200" cy="3717632"/>
          </a:xfrm>
        </p:spPr>
        <p:txBody>
          <a:bodyPr>
            <a:normAutofit fontScale="85000" lnSpcReduction="20000"/>
          </a:bodyPr>
          <a:lstStyle/>
          <a:p>
            <a:pPr marL="0" indent="0">
              <a:buNone/>
            </a:pPr>
            <a:r>
              <a:rPr lang="en-US" sz="2600" dirty="0" smtClean="0"/>
              <a:t>Components:</a:t>
            </a:r>
          </a:p>
          <a:p>
            <a:pPr marL="0" indent="0">
              <a:buNone/>
            </a:pPr>
            <a:endParaRPr lang="en-US" sz="900" dirty="0" smtClean="0"/>
          </a:p>
          <a:p>
            <a:pPr marL="457200" indent="-457200">
              <a:buAutoNum type="arabicParenR"/>
            </a:pPr>
            <a:r>
              <a:rPr lang="en-US" sz="2600" dirty="0" smtClean="0"/>
              <a:t>Production facility</a:t>
            </a:r>
          </a:p>
          <a:p>
            <a:pPr marL="457200" indent="-457200">
              <a:buAutoNum type="arabicParenR"/>
            </a:pPr>
            <a:r>
              <a:rPr lang="en-US" sz="2600" dirty="0" smtClean="0"/>
              <a:t>Mechanical System</a:t>
            </a:r>
          </a:p>
          <a:p>
            <a:pPr marL="457200" indent="-457200">
              <a:buAutoNum type="arabicParenR"/>
            </a:pPr>
            <a:r>
              <a:rPr lang="en-US" sz="2600" dirty="0" smtClean="0"/>
              <a:t>Disposal System</a:t>
            </a:r>
          </a:p>
          <a:p>
            <a:pPr marL="457200" indent="-457200">
              <a:buAutoNum type="arabicParenR"/>
            </a:pPr>
            <a:endParaRPr lang="en-US" sz="2600" dirty="0"/>
          </a:p>
          <a:p>
            <a:pPr marL="0" indent="0">
              <a:buNone/>
            </a:pPr>
            <a:endParaRPr lang="en-US" sz="2600" dirty="0" smtClean="0"/>
          </a:p>
          <a:p>
            <a:pPr marL="0" indent="0">
              <a:buNone/>
            </a:pPr>
            <a:r>
              <a:rPr lang="en-US" sz="2600" dirty="0" smtClean="0"/>
              <a:t>Direct-use systems can save </a:t>
            </a:r>
            <a:r>
              <a:rPr lang="en-US" sz="2600" dirty="0"/>
              <a:t>up to 80% on energy costs but requires complex installation</a:t>
            </a:r>
            <a:r>
              <a:rPr lang="en-US" sz="2600" dirty="0" smtClean="0"/>
              <a:t>.</a:t>
            </a:r>
          </a:p>
          <a:p>
            <a:pPr marL="0" indent="0">
              <a:buNone/>
            </a:pPr>
            <a:endParaRPr lang="en-US" sz="1000" dirty="0"/>
          </a:p>
          <a:p>
            <a:pPr marL="0" indent="0">
              <a:buNone/>
            </a:pPr>
            <a:r>
              <a:rPr lang="en-US" sz="1000" dirty="0" smtClean="0"/>
              <a:t>            </a:t>
            </a:r>
            <a:r>
              <a:rPr lang="en-US" sz="1800" dirty="0" smtClean="0">
                <a:hlinkClick r:id="rId3"/>
              </a:rPr>
              <a:t>LINK 1</a:t>
            </a:r>
            <a:r>
              <a:rPr lang="en-US" sz="1800" dirty="0" smtClean="0"/>
              <a:t>          </a:t>
            </a:r>
            <a:r>
              <a:rPr lang="en-US" sz="1800" dirty="0" smtClean="0">
                <a:hlinkClick r:id="rId4"/>
              </a:rPr>
              <a:t>LINK 2</a:t>
            </a:r>
            <a:r>
              <a:rPr lang="en-US" sz="1800" dirty="0" smtClean="0"/>
              <a:t>          </a:t>
            </a:r>
            <a:r>
              <a:rPr lang="en-US" sz="1800" dirty="0" smtClean="0">
                <a:hlinkClick r:id="rId5"/>
              </a:rPr>
              <a:t>LINK 3</a:t>
            </a:r>
            <a:endParaRPr lang="en-US" sz="1800"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15</a:t>
            </a:fld>
            <a:endParaRPr lang="en-US"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497" y="2362200"/>
            <a:ext cx="3236703" cy="1978684"/>
          </a:xfrm>
          <a:prstGeom prst="rect">
            <a:avLst/>
          </a:prstGeom>
        </p:spPr>
      </p:pic>
      <p:sp>
        <p:nvSpPr>
          <p:cNvPr id="5" name="TextBox 4"/>
          <p:cNvSpPr txBox="1"/>
          <p:nvPr/>
        </p:nvSpPr>
        <p:spPr>
          <a:xfrm>
            <a:off x="128337" y="1295400"/>
            <a:ext cx="8991600" cy="892552"/>
          </a:xfrm>
          <a:prstGeom prst="rect">
            <a:avLst/>
          </a:prstGeom>
          <a:noFill/>
        </p:spPr>
        <p:txBody>
          <a:bodyPr wrap="square" rtlCol="0">
            <a:spAutoFit/>
          </a:bodyPr>
          <a:lstStyle/>
          <a:p>
            <a:pPr algn="ctr"/>
            <a:r>
              <a:rPr lang="en-US" sz="2600" dirty="0" smtClean="0">
                <a:solidFill>
                  <a:srgbClr val="C00000"/>
                </a:solidFill>
              </a:rPr>
              <a:t>DIRECT USE of hot water from deep geothermal reservoirs</a:t>
            </a:r>
          </a:p>
          <a:p>
            <a:pPr algn="ctr"/>
            <a:r>
              <a:rPr lang="en-US" sz="2600" dirty="0">
                <a:solidFill>
                  <a:srgbClr val="C00000"/>
                </a:solidFill>
              </a:rPr>
              <a:t>w</a:t>
            </a:r>
            <a:r>
              <a:rPr lang="en-US" sz="2600" dirty="0" smtClean="0">
                <a:solidFill>
                  <a:srgbClr val="C00000"/>
                </a:solidFill>
              </a:rPr>
              <a:t>ithout the necessary use of heat exchangers</a:t>
            </a:r>
            <a:endParaRPr lang="en-US" sz="2600" dirty="0">
              <a:solidFill>
                <a:srgbClr val="C00000"/>
              </a:solidFill>
            </a:endParaRPr>
          </a:p>
        </p:txBody>
      </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9924" y="2362200"/>
            <a:ext cx="1800726" cy="180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descr="C:\Users\Cordelia\Desktop\_PICS INFO 4 MODS\10 Geothermal\geothermal\nrel.goooov.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497" y="4495800"/>
            <a:ext cx="3216650" cy="1643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204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Direct-Use Ag Applications</a:t>
            </a:r>
            <a:endParaRPr lang="en-US" dirty="0"/>
          </a:p>
        </p:txBody>
      </p:sp>
      <p:sp>
        <p:nvSpPr>
          <p:cNvPr id="3" name="Content Placeholder 2"/>
          <p:cNvSpPr>
            <a:spLocks noGrp="1"/>
          </p:cNvSpPr>
          <p:nvPr>
            <p:ph idx="1"/>
          </p:nvPr>
        </p:nvSpPr>
        <p:spPr>
          <a:xfrm>
            <a:off x="3057562" y="1441284"/>
            <a:ext cx="2700624" cy="2546681"/>
          </a:xfrm>
        </p:spPr>
        <p:txBody>
          <a:bodyPr>
            <a:normAutofit fontScale="25000" lnSpcReduction="20000"/>
          </a:bodyPr>
          <a:lstStyle/>
          <a:p>
            <a:r>
              <a:rPr lang="en-US" sz="6200" dirty="0" smtClean="0">
                <a:solidFill>
                  <a:srgbClr val="002060"/>
                </a:solidFill>
              </a:rPr>
              <a:t>Space Heating </a:t>
            </a:r>
          </a:p>
          <a:p>
            <a:pPr marL="0" indent="0">
              <a:buNone/>
            </a:pPr>
            <a:r>
              <a:rPr lang="en-US" sz="6200" dirty="0" smtClean="0">
                <a:solidFill>
                  <a:srgbClr val="002060"/>
                </a:solidFill>
              </a:rPr>
              <a:t>      &amp; Cooling</a:t>
            </a:r>
          </a:p>
          <a:p>
            <a:endParaRPr lang="en-US" sz="2500" dirty="0">
              <a:solidFill>
                <a:srgbClr val="002060"/>
              </a:solidFill>
            </a:endParaRPr>
          </a:p>
          <a:p>
            <a:r>
              <a:rPr lang="en-US" sz="6200" dirty="0" smtClean="0">
                <a:solidFill>
                  <a:srgbClr val="002060"/>
                </a:solidFill>
              </a:rPr>
              <a:t>Hot Water</a:t>
            </a:r>
          </a:p>
          <a:p>
            <a:endParaRPr lang="en-US" sz="6200" dirty="0">
              <a:solidFill>
                <a:srgbClr val="002060"/>
              </a:solidFill>
            </a:endParaRPr>
          </a:p>
          <a:p>
            <a:r>
              <a:rPr lang="en-US" sz="6200" dirty="0" smtClean="0">
                <a:solidFill>
                  <a:srgbClr val="002060"/>
                </a:solidFill>
              </a:rPr>
              <a:t>Season Extension for </a:t>
            </a:r>
          </a:p>
          <a:p>
            <a:pPr marL="0" indent="0">
              <a:buNone/>
            </a:pPr>
            <a:r>
              <a:rPr lang="en-US" sz="6200" dirty="0" smtClean="0">
                <a:solidFill>
                  <a:srgbClr val="002060"/>
                </a:solidFill>
              </a:rPr>
              <a:t>      Greenhouses &amp; Fields </a:t>
            </a:r>
          </a:p>
          <a:p>
            <a:endParaRPr lang="en-US" sz="2500" dirty="0" smtClean="0">
              <a:solidFill>
                <a:srgbClr val="002060"/>
              </a:solidFill>
            </a:endParaRPr>
          </a:p>
          <a:p>
            <a:r>
              <a:rPr lang="en-US" sz="6200" dirty="0">
                <a:solidFill>
                  <a:srgbClr val="002060"/>
                </a:solidFill>
              </a:rPr>
              <a:t>Crop </a:t>
            </a:r>
            <a:r>
              <a:rPr lang="en-US" sz="6200" dirty="0" smtClean="0">
                <a:solidFill>
                  <a:srgbClr val="002060"/>
                </a:solidFill>
              </a:rPr>
              <a:t>Drying</a:t>
            </a:r>
          </a:p>
          <a:p>
            <a:endParaRPr lang="en-US" sz="2500" dirty="0">
              <a:solidFill>
                <a:srgbClr val="002060"/>
              </a:solidFill>
            </a:endParaRPr>
          </a:p>
          <a:p>
            <a:r>
              <a:rPr lang="en-US" sz="6200" dirty="0" smtClean="0">
                <a:solidFill>
                  <a:srgbClr val="002060"/>
                </a:solidFill>
              </a:rPr>
              <a:t>Refrigeration</a:t>
            </a:r>
          </a:p>
          <a:p>
            <a:endParaRPr lang="en-US" dirty="0">
              <a:solidFill>
                <a:srgbClr val="002060"/>
              </a:solidFill>
            </a:endParaRPr>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16</a:t>
            </a:fld>
            <a:endParaRPr lang="en-US" dirty="0"/>
          </a:p>
        </p:txBody>
      </p:sp>
      <p:pic>
        <p:nvPicPr>
          <p:cNvPr id="5" name="Picture 4" descr="Grain Dryer"/>
          <p:cNvPicPr/>
          <p:nvPr/>
        </p:nvPicPr>
        <p:blipFill>
          <a:blip r:embed="rId3">
            <a:extLst>
              <a:ext uri="{28A0092B-C50C-407E-A947-70E740481C1C}">
                <a14:useLocalDpi xmlns:a14="http://schemas.microsoft.com/office/drawing/2010/main" val="0"/>
              </a:ext>
            </a:extLst>
          </a:blip>
          <a:srcRect/>
          <a:stretch>
            <a:fillRect/>
          </a:stretch>
        </p:blipFill>
        <p:spPr bwMode="auto">
          <a:xfrm>
            <a:off x="140368" y="4572000"/>
            <a:ext cx="2667000" cy="1676400"/>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8" y="2822544"/>
            <a:ext cx="2666999" cy="1619675"/>
          </a:xfrm>
          <a:prstGeom prst="rect">
            <a:avLst/>
          </a:prstGeom>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8" y="1143000"/>
            <a:ext cx="2667000"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4012532"/>
            <a:ext cx="3048000" cy="2235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7562" y="4114800"/>
            <a:ext cx="2791984"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821472" y="1447800"/>
            <a:ext cx="3276600" cy="2308324"/>
          </a:xfrm>
          <a:prstGeom prst="rect">
            <a:avLst/>
          </a:prstGeom>
          <a:noFill/>
        </p:spPr>
        <p:txBody>
          <a:bodyPr wrap="square" rtlCol="0">
            <a:spAutoFit/>
          </a:bodyPr>
          <a:lstStyle/>
          <a:p>
            <a:pPr marL="285750" indent="-285750">
              <a:buFont typeface="Arial" pitchFamily="34" charset="0"/>
              <a:buChar char="•"/>
            </a:pPr>
            <a:r>
              <a:rPr lang="en-US" sz="1600" dirty="0">
                <a:solidFill>
                  <a:srgbClr val="002060"/>
                </a:solidFill>
              </a:rPr>
              <a:t>Aquaculture</a:t>
            </a:r>
          </a:p>
          <a:p>
            <a:pPr marL="285750" indent="-285750">
              <a:buFont typeface="Arial" pitchFamily="34" charset="0"/>
              <a:buChar char="•"/>
            </a:pPr>
            <a:endParaRPr lang="en-US" sz="800" dirty="0">
              <a:solidFill>
                <a:srgbClr val="002060"/>
              </a:solidFill>
            </a:endParaRPr>
          </a:p>
          <a:p>
            <a:pPr marL="285750" indent="-285750">
              <a:buFont typeface="Arial" pitchFamily="34" charset="0"/>
              <a:buChar char="•"/>
            </a:pPr>
            <a:r>
              <a:rPr lang="en-US" sz="1600" dirty="0">
                <a:solidFill>
                  <a:srgbClr val="002060"/>
                </a:solidFill>
              </a:rPr>
              <a:t>Soil Sterilization for pest &amp; fungus control</a:t>
            </a:r>
          </a:p>
          <a:p>
            <a:pPr marL="285750" indent="-285750">
              <a:buFont typeface="Arial" pitchFamily="34" charset="0"/>
              <a:buChar char="•"/>
            </a:pPr>
            <a:endParaRPr lang="en-US" sz="800" dirty="0">
              <a:solidFill>
                <a:srgbClr val="002060"/>
              </a:solidFill>
            </a:endParaRPr>
          </a:p>
          <a:p>
            <a:pPr marL="285750" indent="-285750">
              <a:buFont typeface="Arial" pitchFamily="34" charset="0"/>
              <a:buChar char="•"/>
            </a:pPr>
            <a:r>
              <a:rPr lang="en-US" sz="1600" dirty="0">
                <a:solidFill>
                  <a:srgbClr val="002060"/>
                </a:solidFill>
              </a:rPr>
              <a:t>Food Processing </a:t>
            </a:r>
          </a:p>
          <a:p>
            <a:r>
              <a:rPr lang="en-US" sz="1600" dirty="0" smtClean="0">
                <a:solidFill>
                  <a:srgbClr val="002060"/>
                </a:solidFill>
              </a:rPr>
              <a:t>     &amp; </a:t>
            </a:r>
            <a:r>
              <a:rPr lang="en-US" sz="1600" dirty="0">
                <a:solidFill>
                  <a:srgbClr val="002060"/>
                </a:solidFill>
              </a:rPr>
              <a:t>Dehydration</a:t>
            </a:r>
          </a:p>
          <a:p>
            <a:pPr marL="285750" indent="-285750">
              <a:buFont typeface="Arial" pitchFamily="34" charset="0"/>
              <a:buChar char="•"/>
            </a:pPr>
            <a:endParaRPr lang="en-US" sz="800" dirty="0">
              <a:solidFill>
                <a:srgbClr val="002060"/>
              </a:solidFill>
            </a:endParaRPr>
          </a:p>
          <a:p>
            <a:pPr marL="285750" indent="-285750">
              <a:buFont typeface="Arial" pitchFamily="34" charset="0"/>
              <a:buChar char="•"/>
            </a:pPr>
            <a:r>
              <a:rPr lang="en-US" sz="1600" dirty="0">
                <a:solidFill>
                  <a:srgbClr val="002060"/>
                </a:solidFill>
              </a:rPr>
              <a:t>Pasteurization</a:t>
            </a:r>
          </a:p>
          <a:p>
            <a:pPr marL="285750" indent="-285750">
              <a:buFont typeface="Arial" pitchFamily="34" charset="0"/>
              <a:buChar char="•"/>
            </a:pPr>
            <a:endParaRPr lang="en-US" sz="800" dirty="0">
              <a:solidFill>
                <a:srgbClr val="002060"/>
              </a:solidFill>
            </a:endParaRPr>
          </a:p>
          <a:p>
            <a:pPr marL="285750" indent="-285750">
              <a:buFont typeface="Arial" pitchFamily="34" charset="0"/>
              <a:buChar char="•"/>
            </a:pPr>
            <a:r>
              <a:rPr lang="en-US" sz="1600" dirty="0">
                <a:solidFill>
                  <a:srgbClr val="002060"/>
                </a:solidFill>
              </a:rPr>
              <a:t>Small-scale power </a:t>
            </a:r>
            <a:r>
              <a:rPr lang="en-US" sz="1600" dirty="0" smtClean="0">
                <a:solidFill>
                  <a:srgbClr val="002060"/>
                </a:solidFill>
              </a:rPr>
              <a:t>generation</a:t>
            </a:r>
            <a:endParaRPr lang="en-US" sz="1600" dirty="0">
              <a:solidFill>
                <a:srgbClr val="002060"/>
              </a:solidFill>
            </a:endParaRPr>
          </a:p>
        </p:txBody>
      </p:sp>
    </p:spTree>
    <p:extLst>
      <p:ext uri="{BB962C8B-B14F-4D97-AF65-F5344CB8AC3E}">
        <p14:creationId xmlns:p14="http://schemas.microsoft.com/office/powerpoint/2010/main" val="1660665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2" y="36095"/>
            <a:ext cx="9144000" cy="1066800"/>
          </a:xfrm>
        </p:spPr>
        <p:txBody>
          <a:bodyPr>
            <a:normAutofit/>
          </a:bodyPr>
          <a:lstStyle/>
          <a:p>
            <a:r>
              <a:rPr lang="en-US" sz="4000" dirty="0">
                <a:solidFill>
                  <a:srgbClr val="FFFFFF"/>
                </a:solidFill>
              </a:rPr>
              <a:t>3</a:t>
            </a:r>
            <a:r>
              <a:rPr lang="en-US" sz="4000" dirty="0" smtClean="0">
                <a:solidFill>
                  <a:srgbClr val="FFFFFF"/>
                </a:solidFill>
              </a:rPr>
              <a:t>. Geothermal </a:t>
            </a:r>
            <a:r>
              <a:rPr lang="en-US" sz="4000" dirty="0">
                <a:solidFill>
                  <a:srgbClr val="FFFFFF"/>
                </a:solidFill>
              </a:rPr>
              <a:t>Electricity Production </a:t>
            </a:r>
          </a:p>
        </p:txBody>
      </p:sp>
      <p:sp>
        <p:nvSpPr>
          <p:cNvPr id="3" name="Content Placeholder 2"/>
          <p:cNvSpPr>
            <a:spLocks noGrp="1"/>
          </p:cNvSpPr>
          <p:nvPr>
            <p:ph idx="1"/>
          </p:nvPr>
        </p:nvSpPr>
        <p:spPr>
          <a:xfrm>
            <a:off x="304800" y="1371600"/>
            <a:ext cx="4343400" cy="4953000"/>
          </a:xfrm>
        </p:spPr>
        <p:txBody>
          <a:bodyPr>
            <a:normAutofit/>
          </a:bodyPr>
          <a:lstStyle/>
          <a:p>
            <a:pPr marL="0" indent="0">
              <a:buNone/>
            </a:pPr>
            <a:r>
              <a:rPr lang="en-US" sz="1800" dirty="0" smtClean="0"/>
              <a:t>Hot water is pumped up from deep geothermal reservoirs several miles below the surface and vaporized.</a:t>
            </a:r>
          </a:p>
          <a:p>
            <a:pPr marL="0" indent="0">
              <a:buNone/>
            </a:pPr>
            <a:endParaRPr lang="en-US" sz="800" dirty="0" smtClean="0"/>
          </a:p>
          <a:p>
            <a:pPr marL="0" indent="0">
              <a:buNone/>
            </a:pPr>
            <a:r>
              <a:rPr lang="en-US" sz="1800" dirty="0" smtClean="0"/>
              <a:t>The resulting high-pressure steam turns a turbine, generating electrical power. </a:t>
            </a:r>
          </a:p>
          <a:p>
            <a:pPr marL="0" indent="0">
              <a:buNone/>
            </a:pPr>
            <a:endParaRPr lang="en-US" sz="800" dirty="0"/>
          </a:p>
          <a:p>
            <a:pPr marL="0" indent="0">
              <a:buNone/>
            </a:pPr>
            <a:r>
              <a:rPr lang="en-US" sz="1800" dirty="0" smtClean="0"/>
              <a:t>The </a:t>
            </a:r>
            <a:r>
              <a:rPr lang="en-US" sz="1800" dirty="0"/>
              <a:t>U.S</a:t>
            </a:r>
            <a:r>
              <a:rPr lang="en-US" sz="1800" dirty="0" smtClean="0"/>
              <a:t>. leads the world in online geothermal energy with an installed capacity of 3087 MW (4% of our renewable energy production).</a:t>
            </a:r>
          </a:p>
          <a:p>
            <a:pPr marL="0" indent="0">
              <a:buNone/>
            </a:pPr>
            <a:r>
              <a:rPr lang="en-US" sz="1800" dirty="0"/>
              <a:t>	</a:t>
            </a:r>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17</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2057" y="1295401"/>
            <a:ext cx="3821215" cy="2569930"/>
          </a:xfrm>
          <a:prstGeom prst="rect">
            <a:avLst/>
          </a:prstGeom>
        </p:spPr>
      </p:pic>
      <p:sp>
        <p:nvSpPr>
          <p:cNvPr id="8" name="TextBox 7"/>
          <p:cNvSpPr txBox="1"/>
          <p:nvPr/>
        </p:nvSpPr>
        <p:spPr>
          <a:xfrm>
            <a:off x="4191000" y="5704290"/>
            <a:ext cx="736716" cy="523220"/>
          </a:xfrm>
          <a:prstGeom prst="rect">
            <a:avLst/>
          </a:prstGeom>
          <a:noFill/>
        </p:spPr>
        <p:txBody>
          <a:bodyPr wrap="square" rtlCol="0">
            <a:spAutoFit/>
          </a:bodyPr>
          <a:lstStyle/>
          <a:p>
            <a:r>
              <a:rPr lang="en-US" sz="1400" dirty="0">
                <a:hlinkClick r:id="rId4"/>
              </a:rPr>
              <a:t>LINK 1</a:t>
            </a:r>
            <a:r>
              <a:rPr lang="en-US" sz="1400" dirty="0"/>
              <a:t>   </a:t>
            </a:r>
            <a:endParaRPr lang="en-US" sz="1400" dirty="0" smtClean="0"/>
          </a:p>
          <a:p>
            <a:r>
              <a:rPr lang="en-US" sz="1400" dirty="0" smtClean="0">
                <a:hlinkClick r:id="rId5"/>
              </a:rPr>
              <a:t>LINK 2</a:t>
            </a:r>
            <a:endParaRPr lang="en-US" sz="1400" dirty="0" smtClean="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04800" y="4419599"/>
            <a:ext cx="3886200" cy="183598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2057" y="4038600"/>
            <a:ext cx="3821215" cy="2188910"/>
          </a:xfrm>
          <a:prstGeom prst="rect">
            <a:avLst/>
          </a:prstGeom>
        </p:spPr>
      </p:pic>
    </p:spTree>
    <p:extLst>
      <p:ext uri="{BB962C8B-B14F-4D97-AF65-F5344CB8AC3E}">
        <p14:creationId xmlns:p14="http://schemas.microsoft.com/office/powerpoint/2010/main" val="3987727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CalEnergy</a:t>
            </a:r>
            <a:r>
              <a:rPr lang="en-US" dirty="0" smtClean="0"/>
              <a:t> Electric Plant</a:t>
            </a:r>
            <a:endParaRPr lang="en-US"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18</a:t>
            </a:fld>
            <a:endParaRPr lang="en-US" dirty="0"/>
          </a:p>
        </p:txBody>
      </p:sp>
      <p:pic>
        <p:nvPicPr>
          <p:cNvPr id="7" name="How a Geothermal Plant Work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52600" y="1219200"/>
            <a:ext cx="5791200" cy="4798306"/>
          </a:xfrm>
        </p:spPr>
      </p:pic>
    </p:spTree>
    <p:extLst>
      <p:ext uri="{BB962C8B-B14F-4D97-AF65-F5344CB8AC3E}">
        <p14:creationId xmlns:p14="http://schemas.microsoft.com/office/powerpoint/2010/main" val="91824657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Geothermal Potential</a:t>
            </a:r>
            <a:endParaRPr lang="en-US" dirty="0"/>
          </a:p>
        </p:txBody>
      </p:sp>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19</a:t>
            </a:fld>
            <a:endParaRPr lang="en-US" dirty="0">
              <a:solidFill>
                <a:srgbClr val="9BBB59">
                  <a:lumMod val="50000"/>
                </a:srgbClr>
              </a:solidFill>
            </a:endParaRPr>
          </a:p>
        </p:txBody>
      </p:sp>
      <p:pic>
        <p:nvPicPr>
          <p:cNvPr id="5"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207059"/>
            <a:ext cx="8229600" cy="4768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257800" y="5606534"/>
            <a:ext cx="1063112" cy="369332"/>
          </a:xfrm>
          <a:prstGeom prst="rect">
            <a:avLst/>
          </a:prstGeom>
          <a:noFill/>
        </p:spPr>
        <p:txBody>
          <a:bodyPr wrap="none" rtlCol="0">
            <a:spAutoFit/>
          </a:bodyPr>
          <a:lstStyle/>
          <a:p>
            <a:r>
              <a:rPr lang="en-US" sz="900" dirty="0" smtClean="0">
                <a:solidFill>
                  <a:prstClr val="black"/>
                </a:solidFill>
              </a:rPr>
              <a:t>(Insufficient data </a:t>
            </a:r>
          </a:p>
          <a:p>
            <a:r>
              <a:rPr lang="en-US" sz="900" dirty="0" smtClean="0">
                <a:solidFill>
                  <a:prstClr val="black"/>
                </a:solidFill>
              </a:rPr>
              <a:t>   for HI &amp; AK)</a:t>
            </a:r>
            <a:endParaRPr lang="en-US" sz="900" dirty="0">
              <a:solidFill>
                <a:prstClr val="black"/>
              </a:solidFill>
            </a:endParaRPr>
          </a:p>
        </p:txBody>
      </p:sp>
      <p:sp>
        <p:nvSpPr>
          <p:cNvPr id="7" name="Rectangle 6"/>
          <p:cNvSpPr/>
          <p:nvPr/>
        </p:nvSpPr>
        <p:spPr>
          <a:xfrm>
            <a:off x="7996128" y="5801924"/>
            <a:ext cx="583814" cy="307777"/>
          </a:xfrm>
          <a:prstGeom prst="rect">
            <a:avLst/>
          </a:prstGeom>
        </p:spPr>
        <p:txBody>
          <a:bodyPr wrap="none">
            <a:spAutoFit/>
          </a:bodyPr>
          <a:lstStyle/>
          <a:p>
            <a:r>
              <a:rPr lang="en-US" sz="1400" dirty="0">
                <a:solidFill>
                  <a:prstClr val="black"/>
                </a:solidFill>
                <a:hlinkClick r:id="rId4"/>
              </a:rPr>
              <a:t>LINK</a:t>
            </a:r>
            <a:endParaRPr lang="en-US" sz="1400" dirty="0">
              <a:solidFill>
                <a:prstClr val="black"/>
              </a:solidFill>
            </a:endParaRPr>
          </a:p>
        </p:txBody>
      </p:sp>
    </p:spTree>
    <p:extLst>
      <p:ext uri="{BB962C8B-B14F-4D97-AF65-F5344CB8AC3E}">
        <p14:creationId xmlns:p14="http://schemas.microsoft.com/office/powerpoint/2010/main" val="2200411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066800"/>
            <a:ext cx="9133114" cy="5257800"/>
          </a:xfrm>
          <a:prstGeom prst="rect">
            <a:avLst/>
          </a:prstGeom>
          <a:blipFill dpi="0" rotWithShape="1">
            <a:blip r:embed="rId3">
              <a:alphaModFix amt="63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Course Content</a:t>
            </a:r>
            <a:endParaRPr lang="en-US" dirty="0"/>
          </a:p>
        </p:txBody>
      </p:sp>
      <p:sp>
        <p:nvSpPr>
          <p:cNvPr id="3" name="Content Placeholder 2"/>
          <p:cNvSpPr>
            <a:spLocks noGrp="1"/>
          </p:cNvSpPr>
          <p:nvPr>
            <p:ph idx="1"/>
          </p:nvPr>
        </p:nvSpPr>
        <p:spPr>
          <a:xfrm>
            <a:off x="457200" y="1295400"/>
            <a:ext cx="4038600" cy="4830763"/>
          </a:xfrm>
        </p:spPr>
        <p:txBody>
          <a:bodyPr>
            <a:normAutofit/>
          </a:bodyPr>
          <a:lstStyle/>
          <a:p>
            <a:pPr marL="514350" indent="-514350">
              <a:buAutoNum type="arabicParenR"/>
            </a:pPr>
            <a:r>
              <a:rPr lang="en-US" sz="2000" b="1" dirty="0" smtClean="0"/>
              <a:t>Geothermal Basics</a:t>
            </a:r>
          </a:p>
          <a:p>
            <a:pPr marL="0" indent="0">
              <a:buNone/>
            </a:pPr>
            <a:r>
              <a:rPr lang="en-US" sz="2000" dirty="0" smtClean="0"/>
              <a:t>       -Introduction &amp; History</a:t>
            </a:r>
          </a:p>
          <a:p>
            <a:pPr marL="0" indent="0">
              <a:buNone/>
            </a:pPr>
            <a:r>
              <a:rPr lang="en-US" sz="2000" dirty="0" smtClean="0"/>
              <a:t>       -Electricity Production</a:t>
            </a:r>
          </a:p>
          <a:p>
            <a:pPr marL="0" indent="0">
              <a:buNone/>
            </a:pPr>
            <a:r>
              <a:rPr lang="en-US" sz="2000" dirty="0"/>
              <a:t> </a:t>
            </a:r>
            <a:r>
              <a:rPr lang="en-US" sz="2000" dirty="0" smtClean="0"/>
              <a:t>      -Direct-Use</a:t>
            </a:r>
          </a:p>
          <a:p>
            <a:pPr marL="0" indent="0">
              <a:buNone/>
            </a:pPr>
            <a:r>
              <a:rPr lang="en-US" sz="2000" dirty="0"/>
              <a:t> </a:t>
            </a:r>
            <a:r>
              <a:rPr lang="en-US" sz="2000" dirty="0" smtClean="0"/>
              <a:t>      -</a:t>
            </a:r>
            <a:r>
              <a:rPr lang="en-US" sz="2000" dirty="0" err="1" smtClean="0"/>
              <a:t>Geoexchange</a:t>
            </a:r>
            <a:endParaRPr lang="en-US" sz="2000" dirty="0" smtClean="0"/>
          </a:p>
          <a:p>
            <a:pPr marL="0" indent="0">
              <a:buNone/>
            </a:pPr>
            <a:r>
              <a:rPr lang="en-US" sz="2000" dirty="0" smtClean="0"/>
              <a:t>       -Potential, Pros &amp; Cons</a:t>
            </a:r>
          </a:p>
          <a:p>
            <a:pPr marL="0" indent="0">
              <a:buNone/>
            </a:pPr>
            <a:endParaRPr lang="en-US" sz="2000" dirty="0"/>
          </a:p>
          <a:p>
            <a:pPr marL="457200" indent="-457200">
              <a:buAutoNum type="arabicParenR" startAt="2"/>
            </a:pPr>
            <a:r>
              <a:rPr lang="en-US" sz="2000" b="1" dirty="0" smtClean="0"/>
              <a:t>Geothermal Heat Pumps</a:t>
            </a:r>
            <a:r>
              <a:rPr lang="en-US" sz="2000" dirty="0" smtClean="0"/>
              <a:t>	</a:t>
            </a:r>
          </a:p>
          <a:p>
            <a:pPr marL="0" indent="0">
              <a:buNone/>
            </a:pPr>
            <a:r>
              <a:rPr lang="en-US" sz="2000" dirty="0"/>
              <a:t> </a:t>
            </a:r>
            <a:r>
              <a:rPr lang="en-US" sz="2000" dirty="0" smtClean="0"/>
              <a:t>      -Horizontal Loop </a:t>
            </a:r>
          </a:p>
          <a:p>
            <a:pPr marL="0" indent="0">
              <a:buNone/>
            </a:pPr>
            <a:r>
              <a:rPr lang="en-US" sz="2000" dirty="0" smtClean="0"/>
              <a:t>       -Vertical Loop</a:t>
            </a:r>
          </a:p>
          <a:p>
            <a:pPr marL="400050" lvl="1" indent="0">
              <a:buNone/>
            </a:pPr>
            <a:r>
              <a:rPr lang="en-US" sz="2000" dirty="0" smtClean="0"/>
              <a:t> -Pond Loop	</a:t>
            </a:r>
          </a:p>
          <a:p>
            <a:pPr marL="400050" lvl="1" indent="0">
              <a:buNone/>
            </a:pPr>
            <a:r>
              <a:rPr lang="en-US" sz="2000" dirty="0"/>
              <a:t> </a:t>
            </a:r>
            <a:r>
              <a:rPr lang="en-US" sz="2000" dirty="0" smtClean="0"/>
              <a:t>-Open Loop</a:t>
            </a:r>
          </a:p>
          <a:p>
            <a:pPr marL="400050" lvl="1" indent="0">
              <a:buNone/>
            </a:pPr>
            <a:r>
              <a:rPr lang="en-US" sz="2000" dirty="0" smtClean="0"/>
              <a:t> -Hybrid Designs</a:t>
            </a:r>
            <a:endParaRPr lang="en-US" sz="2000"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2</a:t>
            </a:fld>
            <a:endParaRPr lang="en-US" dirty="0"/>
          </a:p>
        </p:txBody>
      </p:sp>
      <p:sp>
        <p:nvSpPr>
          <p:cNvPr id="8" name="Rectangle 7"/>
          <p:cNvSpPr/>
          <p:nvPr/>
        </p:nvSpPr>
        <p:spPr>
          <a:xfrm>
            <a:off x="4800600" y="1295400"/>
            <a:ext cx="4332514" cy="4832092"/>
          </a:xfrm>
          <a:prstGeom prst="rect">
            <a:avLst/>
          </a:prstGeom>
        </p:spPr>
        <p:txBody>
          <a:bodyPr wrap="square">
            <a:spAutoFit/>
          </a:bodyPr>
          <a:lstStyle/>
          <a:p>
            <a:pPr lvl="0">
              <a:spcBef>
                <a:spcPct val="20000"/>
              </a:spcBef>
            </a:pPr>
            <a:r>
              <a:rPr lang="en-US" sz="2000" b="1" dirty="0" smtClean="0">
                <a:solidFill>
                  <a:prstClr val="black"/>
                </a:solidFill>
              </a:rPr>
              <a:t>3)   GHP Subsystems</a:t>
            </a:r>
            <a:endParaRPr lang="en-US" sz="2000" b="1" dirty="0">
              <a:solidFill>
                <a:prstClr val="black"/>
              </a:solidFill>
            </a:endParaRPr>
          </a:p>
          <a:p>
            <a:pPr lvl="0">
              <a:spcBef>
                <a:spcPct val="20000"/>
              </a:spcBef>
            </a:pPr>
            <a:r>
              <a:rPr lang="en-US" sz="2000" dirty="0" smtClean="0">
                <a:solidFill>
                  <a:prstClr val="black"/>
                </a:solidFill>
              </a:rPr>
              <a:t>       -Earth Connector</a:t>
            </a:r>
            <a:endParaRPr lang="en-US" sz="2000" dirty="0">
              <a:solidFill>
                <a:prstClr val="black"/>
              </a:solidFill>
            </a:endParaRPr>
          </a:p>
          <a:p>
            <a:pPr lvl="0">
              <a:spcBef>
                <a:spcPct val="20000"/>
              </a:spcBef>
            </a:pPr>
            <a:r>
              <a:rPr lang="en-US" sz="2000" dirty="0" smtClean="0">
                <a:solidFill>
                  <a:prstClr val="black"/>
                </a:solidFill>
              </a:rPr>
              <a:t>       -Heat Transfer Unit</a:t>
            </a:r>
            <a:endParaRPr lang="en-US" sz="2000" dirty="0">
              <a:solidFill>
                <a:prstClr val="black"/>
              </a:solidFill>
            </a:endParaRPr>
          </a:p>
          <a:p>
            <a:pPr lvl="0">
              <a:spcBef>
                <a:spcPct val="20000"/>
              </a:spcBef>
            </a:pPr>
            <a:r>
              <a:rPr lang="en-US" sz="2000" dirty="0" smtClean="0">
                <a:solidFill>
                  <a:prstClr val="black"/>
                </a:solidFill>
              </a:rPr>
              <a:t>       -Distribution System</a:t>
            </a:r>
            <a:endParaRPr lang="en-US" sz="2000" dirty="0">
              <a:solidFill>
                <a:prstClr val="black"/>
              </a:solidFill>
            </a:endParaRPr>
          </a:p>
          <a:p>
            <a:pPr lvl="0">
              <a:spcBef>
                <a:spcPct val="20000"/>
              </a:spcBef>
            </a:pPr>
            <a:r>
              <a:rPr lang="en-US" sz="2000" dirty="0" smtClean="0">
                <a:solidFill>
                  <a:prstClr val="black"/>
                </a:solidFill>
              </a:rPr>
              <a:t>       -Water Heating</a:t>
            </a:r>
          </a:p>
          <a:p>
            <a:pPr lvl="0">
              <a:spcBef>
                <a:spcPct val="20000"/>
              </a:spcBef>
            </a:pPr>
            <a:r>
              <a:rPr lang="en-US" sz="2000" dirty="0" smtClean="0">
                <a:solidFill>
                  <a:prstClr val="black"/>
                </a:solidFill>
              </a:rPr>
              <a:t>       -Efficiency &amp; Versatility</a:t>
            </a:r>
          </a:p>
          <a:p>
            <a:pPr lvl="0">
              <a:spcBef>
                <a:spcPct val="20000"/>
              </a:spcBef>
            </a:pPr>
            <a:endParaRPr lang="en-US" sz="2000" dirty="0">
              <a:solidFill>
                <a:prstClr val="black"/>
              </a:solidFill>
            </a:endParaRPr>
          </a:p>
          <a:p>
            <a:pPr lvl="0">
              <a:spcBef>
                <a:spcPct val="20000"/>
              </a:spcBef>
            </a:pPr>
            <a:r>
              <a:rPr lang="en-US" sz="2000" b="1" dirty="0" smtClean="0">
                <a:solidFill>
                  <a:prstClr val="black"/>
                </a:solidFill>
              </a:rPr>
              <a:t>4)   Project Development</a:t>
            </a:r>
            <a:endParaRPr lang="en-US" sz="2000" b="1" dirty="0">
              <a:solidFill>
                <a:prstClr val="black"/>
              </a:solidFill>
            </a:endParaRPr>
          </a:p>
          <a:p>
            <a:pPr marL="400050" lvl="1">
              <a:spcBef>
                <a:spcPct val="20000"/>
              </a:spcBef>
            </a:pPr>
            <a:r>
              <a:rPr lang="en-US" sz="2000" dirty="0">
                <a:solidFill>
                  <a:prstClr val="black"/>
                </a:solidFill>
              </a:rPr>
              <a:t> </a:t>
            </a:r>
            <a:r>
              <a:rPr lang="en-US" sz="2000" dirty="0" smtClean="0">
                <a:solidFill>
                  <a:prstClr val="black"/>
                </a:solidFill>
              </a:rPr>
              <a:t>-Site Considerations/Sizing</a:t>
            </a:r>
          </a:p>
          <a:p>
            <a:pPr marL="400050" lvl="1">
              <a:spcBef>
                <a:spcPct val="20000"/>
              </a:spcBef>
            </a:pPr>
            <a:r>
              <a:rPr lang="en-US" sz="2000" dirty="0" smtClean="0">
                <a:solidFill>
                  <a:prstClr val="black"/>
                </a:solidFill>
              </a:rPr>
              <a:t> -Cost/Installation/Maintenance</a:t>
            </a:r>
            <a:endParaRPr lang="en-US" sz="2000" dirty="0">
              <a:solidFill>
                <a:prstClr val="black"/>
              </a:solidFill>
            </a:endParaRPr>
          </a:p>
          <a:p>
            <a:pPr marL="400050" lvl="1">
              <a:spcBef>
                <a:spcPct val="20000"/>
              </a:spcBef>
            </a:pPr>
            <a:r>
              <a:rPr lang="en-US" sz="2000" dirty="0" smtClean="0">
                <a:solidFill>
                  <a:prstClr val="black"/>
                </a:solidFill>
              </a:rPr>
              <a:t> -Economics/Funding</a:t>
            </a:r>
            <a:endParaRPr lang="en-US" sz="2000" dirty="0">
              <a:solidFill>
                <a:prstClr val="black"/>
              </a:solidFill>
            </a:endParaRPr>
          </a:p>
          <a:p>
            <a:pPr marL="400050" lvl="1">
              <a:spcBef>
                <a:spcPct val="20000"/>
              </a:spcBef>
            </a:pPr>
            <a:r>
              <a:rPr lang="en-US" sz="2000" dirty="0" smtClean="0">
                <a:solidFill>
                  <a:prstClr val="black"/>
                </a:solidFill>
              </a:rPr>
              <a:t> -Data Systems</a:t>
            </a:r>
          </a:p>
          <a:p>
            <a:pPr marL="400050" lvl="1">
              <a:spcBef>
                <a:spcPct val="20000"/>
              </a:spcBef>
            </a:pPr>
            <a:r>
              <a:rPr lang="en-US" sz="2000" dirty="0">
                <a:solidFill>
                  <a:prstClr val="black"/>
                </a:solidFill>
              </a:rPr>
              <a:t> </a:t>
            </a:r>
            <a:r>
              <a:rPr lang="en-US" sz="2000" dirty="0" smtClean="0">
                <a:solidFill>
                  <a:prstClr val="black"/>
                </a:solidFill>
              </a:rPr>
              <a:t>-Additional Resources</a:t>
            </a:r>
            <a:endParaRPr lang="en-US" sz="2000" dirty="0">
              <a:solidFill>
                <a:prstClr val="black"/>
              </a:solidFill>
            </a:endParaRPr>
          </a:p>
        </p:txBody>
      </p:sp>
    </p:spTree>
    <p:extLst>
      <p:ext uri="{BB962C8B-B14F-4D97-AF65-F5344CB8AC3E}">
        <p14:creationId xmlns:p14="http://schemas.microsoft.com/office/powerpoint/2010/main" val="19088313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66800"/>
            <a:ext cx="9144000" cy="5257800"/>
          </a:xfrm>
          <a:prstGeom prst="rect">
            <a:avLst/>
          </a:prstGeom>
          <a:blipFill dpi="0" rotWithShape="1">
            <a:blip r:embed="rId3">
              <a:alphaModFix amt="27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GEOTHERMAL ADVANTAGES </a:t>
            </a:r>
          </a:p>
        </p:txBody>
      </p:sp>
      <p:sp>
        <p:nvSpPr>
          <p:cNvPr id="3" name="Content Placeholder 2"/>
          <p:cNvSpPr>
            <a:spLocks noGrp="1"/>
          </p:cNvSpPr>
          <p:nvPr>
            <p:ph idx="1"/>
          </p:nvPr>
        </p:nvSpPr>
        <p:spPr>
          <a:xfrm>
            <a:off x="0" y="1219200"/>
            <a:ext cx="9144000" cy="5105400"/>
          </a:xfrm>
        </p:spPr>
        <p:txBody>
          <a:bodyPr>
            <a:normAutofit/>
          </a:bodyPr>
          <a:lstStyle/>
          <a:p>
            <a:r>
              <a:rPr lang="en-US" sz="2400" b="1" dirty="0" smtClean="0"/>
              <a:t>Efficient &amp; Cost Effective – </a:t>
            </a:r>
            <a:r>
              <a:rPr lang="en-US" sz="2400" dirty="0" smtClean="0"/>
              <a:t>Provides </a:t>
            </a:r>
            <a:r>
              <a:rPr lang="en-US" sz="2400" dirty="0"/>
              <a:t>3 </a:t>
            </a:r>
            <a:r>
              <a:rPr lang="en-US" sz="2400" dirty="0" smtClean="0"/>
              <a:t>to </a:t>
            </a:r>
            <a:r>
              <a:rPr lang="en-US" sz="2400" dirty="0"/>
              <a:t>4 units of energy for every one unit used to power the system</a:t>
            </a:r>
            <a:r>
              <a:rPr lang="en-US" sz="2400" dirty="0" smtClean="0"/>
              <a:t>. Potential savings of 80% over electric/gas costs</a:t>
            </a:r>
          </a:p>
          <a:p>
            <a:r>
              <a:rPr lang="en-US" sz="800" dirty="0" smtClean="0"/>
              <a:t> </a:t>
            </a:r>
            <a:endParaRPr lang="en-US" sz="800" b="1" dirty="0" smtClean="0"/>
          </a:p>
          <a:p>
            <a:r>
              <a:rPr lang="en-US" sz="2400" b="1" dirty="0" smtClean="0"/>
              <a:t>Clean Renewable Energy – </a:t>
            </a:r>
            <a:r>
              <a:rPr lang="en-US" sz="2400" dirty="0" smtClean="0"/>
              <a:t>Working </a:t>
            </a:r>
            <a:r>
              <a:rPr lang="en-US" sz="2400" u="sng" dirty="0"/>
              <a:t>with</a:t>
            </a:r>
            <a:r>
              <a:rPr lang="en-US" sz="2400" dirty="0"/>
              <a:t> nature, not against it, </a:t>
            </a:r>
            <a:r>
              <a:rPr lang="en-US" sz="2400" dirty="0" smtClean="0"/>
              <a:t>minimizes threats of </a:t>
            </a:r>
            <a:r>
              <a:rPr lang="en-US" sz="2400" dirty="0"/>
              <a:t>pollution and </a:t>
            </a:r>
            <a:r>
              <a:rPr lang="en-US" sz="2400" dirty="0" smtClean="0"/>
              <a:t>global climate change</a:t>
            </a:r>
          </a:p>
          <a:p>
            <a:endParaRPr lang="en-US" sz="800" dirty="0" smtClean="0"/>
          </a:p>
          <a:p>
            <a:r>
              <a:rPr lang="en-US" sz="2400" b="1" dirty="0" smtClean="0"/>
              <a:t>Available Everywhere – </a:t>
            </a:r>
            <a:r>
              <a:rPr lang="en-US" sz="2400" dirty="0" smtClean="0"/>
              <a:t>subterranean temperatures remain relatively constant throughout the U.S.</a:t>
            </a:r>
          </a:p>
          <a:p>
            <a:endParaRPr lang="en-US" sz="800" dirty="0" smtClean="0"/>
          </a:p>
          <a:p>
            <a:r>
              <a:rPr lang="en-US" sz="2400" b="1" dirty="0" smtClean="0"/>
              <a:t>Low Maintenance – </a:t>
            </a:r>
            <a:r>
              <a:rPr lang="en-US" sz="2400" dirty="0" smtClean="0"/>
              <a:t>long lasting components that only require periodic checks and filter changes</a:t>
            </a:r>
          </a:p>
          <a:p>
            <a:endParaRPr lang="en-US" sz="900" b="1" dirty="0" smtClean="0"/>
          </a:p>
          <a:p>
            <a:r>
              <a:rPr lang="en-US" sz="2400" b="1" dirty="0" smtClean="0"/>
              <a:t>Scalable – </a:t>
            </a:r>
            <a:r>
              <a:rPr lang="en-US" sz="2400" dirty="0" smtClean="0"/>
              <a:t>systems can range in size from small residential systems to commercial </a:t>
            </a:r>
            <a:endParaRPr lang="en-US" sz="2400"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20</a:t>
            </a:fld>
            <a:endParaRPr lang="en-US" dirty="0"/>
          </a:p>
        </p:txBody>
      </p:sp>
    </p:spTree>
    <p:extLst>
      <p:ext uri="{BB962C8B-B14F-4D97-AF65-F5344CB8AC3E}">
        <p14:creationId xmlns:p14="http://schemas.microsoft.com/office/powerpoint/2010/main" val="3858276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43000"/>
            <a:ext cx="9144000" cy="5181600"/>
          </a:xfrm>
          <a:prstGeom prst="rect">
            <a:avLst/>
          </a:prstGeom>
          <a:gradFill>
            <a:gsLst>
              <a:gs pos="0">
                <a:srgbClr val="03D4A8">
                  <a:alpha val="0"/>
                  <a:lumMod val="93000"/>
                  <a:lumOff val="7000"/>
                </a:srgbClr>
              </a:gs>
              <a:gs pos="25000">
                <a:srgbClr val="21D6E0"/>
              </a:gs>
              <a:gs pos="75000">
                <a:srgbClr val="0087E6"/>
              </a:gs>
              <a:gs pos="100000">
                <a:srgbClr val="005CB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Pros and Cons of Geothermal</a:t>
            </a:r>
            <a:endParaRPr lang="en-US"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21</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387" y="1143000"/>
            <a:ext cx="4083844"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2553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34716"/>
            <a:ext cx="9144000" cy="5257800"/>
          </a:xfrm>
          <a:prstGeom prst="rect">
            <a:avLst/>
          </a:prstGeom>
          <a:blipFill dpi="0" rotWithShape="1">
            <a:blip r:embed="rId3">
              <a:alphaModFix amt="27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Discussion</a:t>
            </a:r>
            <a:endParaRPr lang="en-US" dirty="0"/>
          </a:p>
        </p:txBody>
      </p:sp>
      <p:sp>
        <p:nvSpPr>
          <p:cNvPr id="3" name="Content Placeholder 2"/>
          <p:cNvSpPr>
            <a:spLocks noGrp="1"/>
          </p:cNvSpPr>
          <p:nvPr>
            <p:ph idx="1"/>
          </p:nvPr>
        </p:nvSpPr>
        <p:spPr>
          <a:xfrm>
            <a:off x="609600" y="2590800"/>
            <a:ext cx="8077200" cy="1866900"/>
          </a:xfrm>
        </p:spPr>
        <p:txBody>
          <a:bodyPr>
            <a:noAutofit/>
          </a:bodyPr>
          <a:lstStyle/>
          <a:p>
            <a:pPr marL="0" indent="0" algn="ctr">
              <a:buNone/>
            </a:pPr>
            <a:r>
              <a:rPr lang="en-US" sz="4000" b="1" dirty="0" smtClean="0">
                <a:solidFill>
                  <a:schemeClr val="accent5">
                    <a:lumMod val="50000"/>
                  </a:schemeClr>
                </a:solidFill>
              </a:rPr>
              <a:t>What are some pros and cons </a:t>
            </a:r>
          </a:p>
          <a:p>
            <a:pPr marL="0" indent="0" algn="ctr">
              <a:buNone/>
            </a:pPr>
            <a:r>
              <a:rPr lang="en-US" sz="4000" b="1" dirty="0" smtClean="0">
                <a:solidFill>
                  <a:schemeClr val="accent5">
                    <a:lumMod val="50000"/>
                  </a:schemeClr>
                </a:solidFill>
              </a:rPr>
              <a:t>of geothermal energy?</a:t>
            </a:r>
            <a:endParaRPr lang="en-US" sz="4000" b="1" dirty="0">
              <a:solidFill>
                <a:schemeClr val="accent5">
                  <a:lumMod val="50000"/>
                </a:schemeClr>
              </a:solidFill>
            </a:endParaRPr>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22</a:t>
            </a:fld>
            <a:endParaRPr lang="en-US" dirty="0"/>
          </a:p>
        </p:txBody>
      </p:sp>
    </p:spTree>
    <p:extLst>
      <p:ext uri="{BB962C8B-B14F-4D97-AF65-F5344CB8AC3E}">
        <p14:creationId xmlns:p14="http://schemas.microsoft.com/office/powerpoint/2010/main" val="155182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181600"/>
          </a:xfrm>
          <a:prstGeom prst="rect">
            <a:avLst/>
          </a:prstGeom>
        </p:spPr>
      </p:pic>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a:xfrm>
            <a:off x="457200" y="1371600"/>
            <a:ext cx="8229600" cy="1752600"/>
          </a:xfrm>
        </p:spPr>
        <p:txBody>
          <a:bodyPr/>
          <a:lstStyle/>
          <a:p>
            <a:pPr marL="0" indent="0" algn="ctr">
              <a:buNone/>
            </a:pPr>
            <a:r>
              <a:rPr lang="en-US" b="1" dirty="0" smtClean="0">
                <a:solidFill>
                  <a:schemeClr val="bg1"/>
                </a:solidFill>
              </a:rPr>
              <a:t>Which technology do you feel </a:t>
            </a:r>
          </a:p>
          <a:p>
            <a:pPr marL="0" indent="0" algn="ctr">
              <a:buNone/>
            </a:pPr>
            <a:r>
              <a:rPr lang="en-US" b="1" dirty="0" smtClean="0">
                <a:solidFill>
                  <a:schemeClr val="bg1"/>
                </a:solidFill>
              </a:rPr>
              <a:t>is most efficient, practical and </a:t>
            </a:r>
          </a:p>
          <a:p>
            <a:pPr marL="0" indent="0" algn="ctr">
              <a:buNone/>
            </a:pPr>
            <a:r>
              <a:rPr lang="en-US" b="1" dirty="0" smtClean="0">
                <a:solidFill>
                  <a:schemeClr val="bg1"/>
                </a:solidFill>
              </a:rPr>
              <a:t>readily available in your area?</a:t>
            </a:r>
            <a:endParaRPr lang="en-US" b="1" dirty="0">
              <a:solidFill>
                <a:schemeClr val="bg1"/>
              </a:solidFill>
            </a:endParaRPr>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23</a:t>
            </a:fld>
            <a:endParaRPr lang="en-US" dirty="0"/>
          </a:p>
        </p:txBody>
      </p:sp>
    </p:spTree>
    <p:extLst>
      <p:ext uri="{BB962C8B-B14F-4D97-AF65-F5344CB8AC3E}">
        <p14:creationId xmlns:p14="http://schemas.microsoft.com/office/powerpoint/2010/main" val="202970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659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smtClean="0">
                <a:solidFill>
                  <a:srgbClr val="FFFFFF"/>
                </a:solidFill>
              </a:rPr>
              <a:t>2: Geothermal </a:t>
            </a:r>
            <a:r>
              <a:rPr lang="en-US" b="1" dirty="0">
                <a:solidFill>
                  <a:srgbClr val="FFFFFF"/>
                </a:solidFill>
              </a:rPr>
              <a:t>Heat Pumps</a:t>
            </a:r>
            <a:endParaRPr lang="en-US" dirty="0">
              <a:solidFill>
                <a:srgbClr val="FFFFFF"/>
              </a:solidFill>
            </a:endParaRPr>
          </a:p>
        </p:txBody>
      </p:sp>
      <p:sp>
        <p:nvSpPr>
          <p:cNvPr id="3" name="Content Placeholder 2"/>
          <p:cNvSpPr>
            <a:spLocks noGrp="1"/>
          </p:cNvSpPr>
          <p:nvPr>
            <p:ph idx="1"/>
          </p:nvPr>
        </p:nvSpPr>
        <p:spPr>
          <a:xfrm>
            <a:off x="2743200" y="1905000"/>
            <a:ext cx="3733800" cy="3200400"/>
          </a:xfrm>
        </p:spPr>
        <p:txBody>
          <a:bodyPr/>
          <a:lstStyle/>
          <a:p>
            <a:r>
              <a:rPr lang="en-US" dirty="0" smtClean="0">
                <a:solidFill>
                  <a:schemeClr val="bg1"/>
                </a:solidFill>
              </a:rPr>
              <a:t>Horizontal </a:t>
            </a:r>
            <a:r>
              <a:rPr lang="en-US" dirty="0">
                <a:solidFill>
                  <a:schemeClr val="bg1"/>
                </a:solidFill>
              </a:rPr>
              <a:t>Loop </a:t>
            </a:r>
          </a:p>
          <a:p>
            <a:r>
              <a:rPr lang="en-US" dirty="0" smtClean="0">
                <a:solidFill>
                  <a:schemeClr val="bg1"/>
                </a:solidFill>
              </a:rPr>
              <a:t>Vertical Loop</a:t>
            </a:r>
          </a:p>
          <a:p>
            <a:r>
              <a:rPr lang="en-US" dirty="0" smtClean="0">
                <a:solidFill>
                  <a:schemeClr val="bg1"/>
                </a:solidFill>
              </a:rPr>
              <a:t>Pond </a:t>
            </a:r>
            <a:r>
              <a:rPr lang="en-US" dirty="0">
                <a:solidFill>
                  <a:schemeClr val="bg1"/>
                </a:solidFill>
              </a:rPr>
              <a:t>Loop	</a:t>
            </a:r>
            <a:endParaRPr lang="en-US" dirty="0" smtClean="0">
              <a:solidFill>
                <a:schemeClr val="bg1"/>
              </a:solidFill>
            </a:endParaRPr>
          </a:p>
          <a:p>
            <a:r>
              <a:rPr lang="en-US" dirty="0" smtClean="0">
                <a:solidFill>
                  <a:schemeClr val="bg1"/>
                </a:solidFill>
              </a:rPr>
              <a:t>Open Loop</a:t>
            </a:r>
          </a:p>
          <a:p>
            <a:r>
              <a:rPr lang="en-US" dirty="0" smtClean="0">
                <a:solidFill>
                  <a:schemeClr val="bg1"/>
                </a:solidFill>
              </a:rPr>
              <a:t>Hybrid </a:t>
            </a:r>
            <a:r>
              <a:rPr lang="en-US" dirty="0">
                <a:solidFill>
                  <a:schemeClr val="bg1"/>
                </a:solidFill>
              </a:rPr>
              <a:t>Designs</a:t>
            </a:r>
          </a:p>
          <a:p>
            <a:endParaRPr lang="en-US" dirty="0"/>
          </a:p>
        </p:txBody>
      </p:sp>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24</a:t>
            </a:fld>
            <a:endParaRPr lang="en-US" dirty="0">
              <a:solidFill>
                <a:srgbClr val="9BBB59">
                  <a:lumMod val="50000"/>
                </a:srgbClr>
              </a:solidFill>
            </a:endParaRPr>
          </a:p>
        </p:txBody>
      </p:sp>
    </p:spTree>
    <p:extLst>
      <p:ext uri="{BB962C8B-B14F-4D97-AF65-F5344CB8AC3E}">
        <p14:creationId xmlns:p14="http://schemas.microsoft.com/office/powerpoint/2010/main" val="1321742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Geothermal Heat </a:t>
            </a:r>
            <a:r>
              <a:rPr lang="en-US" dirty="0" smtClean="0"/>
              <a:t>Pumps (GHPs)</a:t>
            </a:r>
            <a:endParaRPr lang="en-US" dirty="0"/>
          </a:p>
        </p:txBody>
      </p:sp>
      <p:sp>
        <p:nvSpPr>
          <p:cNvPr id="3" name="Content Placeholder 2"/>
          <p:cNvSpPr>
            <a:spLocks noGrp="1"/>
          </p:cNvSpPr>
          <p:nvPr>
            <p:ph idx="1"/>
          </p:nvPr>
        </p:nvSpPr>
        <p:spPr>
          <a:xfrm>
            <a:off x="152400" y="1210134"/>
            <a:ext cx="8915400" cy="4906963"/>
          </a:xfrm>
        </p:spPr>
        <p:txBody>
          <a:bodyPr>
            <a:normAutofit/>
          </a:bodyPr>
          <a:lstStyle/>
          <a:p>
            <a:pPr marL="0" indent="0">
              <a:buNone/>
            </a:pPr>
            <a:r>
              <a:rPr lang="en-US" sz="2300" dirty="0" smtClean="0"/>
              <a:t>A </a:t>
            </a:r>
            <a:r>
              <a:rPr lang="en-US" sz="2300" dirty="0" err="1" smtClean="0"/>
              <a:t>Geoexchange</a:t>
            </a:r>
            <a:r>
              <a:rPr lang="en-US" sz="2300" dirty="0" smtClean="0"/>
              <a:t> technology, Geothermal Heat Pumps can </a:t>
            </a:r>
            <a:r>
              <a:rPr lang="en-US" sz="2300" dirty="0" smtClean="0">
                <a:solidFill>
                  <a:srgbClr val="FF0000"/>
                </a:solidFill>
              </a:rPr>
              <a:t>heat</a:t>
            </a:r>
            <a:r>
              <a:rPr lang="en-US" sz="2300" dirty="0" smtClean="0"/>
              <a:t> and </a:t>
            </a:r>
            <a:r>
              <a:rPr lang="en-US" sz="2300" dirty="0" smtClean="0">
                <a:solidFill>
                  <a:schemeClr val="accent1"/>
                </a:solidFill>
              </a:rPr>
              <a:t>cool</a:t>
            </a:r>
            <a:r>
              <a:rPr lang="en-US" sz="2300" dirty="0" smtClean="0"/>
              <a:t> </a:t>
            </a:r>
            <a:r>
              <a:rPr lang="en-US" sz="2300" u="sng" dirty="0" smtClean="0"/>
              <a:t>water and forced-air</a:t>
            </a:r>
            <a:r>
              <a:rPr lang="en-US" sz="2300" dirty="0" smtClean="0"/>
              <a:t> for homes, barns &amp; livestock enclosures.</a:t>
            </a:r>
          </a:p>
          <a:p>
            <a:pPr marL="0" indent="0">
              <a:buNone/>
            </a:pPr>
            <a:endParaRPr lang="en-US" sz="800" dirty="0" smtClean="0"/>
          </a:p>
          <a:p>
            <a:pPr marL="0" indent="0">
              <a:buNone/>
            </a:pPr>
            <a:r>
              <a:rPr lang="en-US" sz="2300" dirty="0">
                <a:solidFill>
                  <a:srgbClr val="7030A0"/>
                </a:solidFill>
              </a:rPr>
              <a:t> </a:t>
            </a:r>
            <a:r>
              <a:rPr lang="en-US" sz="2300" dirty="0" smtClean="0">
                <a:solidFill>
                  <a:srgbClr val="7030A0"/>
                </a:solidFill>
              </a:rPr>
              <a:t>   </a:t>
            </a:r>
            <a:r>
              <a:rPr lang="en-US" sz="2400" dirty="0" smtClean="0">
                <a:solidFill>
                  <a:srgbClr val="7030A0"/>
                </a:solidFill>
              </a:rPr>
              <a:t>Dual-Purpose: </a:t>
            </a:r>
            <a:r>
              <a:rPr lang="en-US" sz="2400" dirty="0">
                <a:solidFill>
                  <a:srgbClr val="FF0000"/>
                </a:solidFill>
              </a:rPr>
              <a:t>H</a:t>
            </a:r>
            <a:r>
              <a:rPr lang="en-US" sz="2400" dirty="0" smtClean="0">
                <a:solidFill>
                  <a:srgbClr val="FF0000"/>
                </a:solidFill>
              </a:rPr>
              <a:t>eat </a:t>
            </a:r>
            <a:r>
              <a:rPr lang="en-US" sz="2400" dirty="0">
                <a:solidFill>
                  <a:srgbClr val="FF0000"/>
                </a:solidFill>
              </a:rPr>
              <a:t>a </a:t>
            </a:r>
            <a:r>
              <a:rPr lang="en-US" sz="2400" dirty="0" smtClean="0">
                <a:solidFill>
                  <a:srgbClr val="FF0000"/>
                </a:solidFill>
              </a:rPr>
              <a:t>barn </a:t>
            </a:r>
            <a:r>
              <a:rPr lang="en-US" sz="2400" dirty="0" smtClean="0">
                <a:solidFill>
                  <a:srgbClr val="0070C0"/>
                </a:solidFill>
              </a:rPr>
              <a:t>while cooling </a:t>
            </a:r>
            <a:r>
              <a:rPr lang="en-US" sz="2400" dirty="0">
                <a:solidFill>
                  <a:srgbClr val="0070C0"/>
                </a:solidFill>
              </a:rPr>
              <a:t>crop storage </a:t>
            </a:r>
            <a:r>
              <a:rPr lang="en-US" sz="2400" dirty="0" smtClean="0">
                <a:solidFill>
                  <a:srgbClr val="0070C0"/>
                </a:solidFill>
              </a:rPr>
              <a:t>sheds</a:t>
            </a:r>
          </a:p>
          <a:p>
            <a:pPr marL="0" indent="0" algn="ctr">
              <a:buNone/>
            </a:pPr>
            <a:endParaRPr lang="en-US" sz="800" dirty="0" smtClean="0"/>
          </a:p>
          <a:p>
            <a:pPr marL="0" indent="0">
              <a:buNone/>
            </a:pPr>
            <a:r>
              <a:rPr lang="en-US" sz="2300" dirty="0" smtClean="0"/>
              <a:t>Water or an anti-freeze </a:t>
            </a:r>
            <a:r>
              <a:rPr lang="en-US" sz="2300" dirty="0"/>
              <a:t>fluid is </a:t>
            </a:r>
            <a:r>
              <a:rPr lang="en-US" sz="2300" dirty="0" smtClean="0"/>
              <a:t>circulated in </a:t>
            </a:r>
            <a:r>
              <a:rPr lang="en-US" sz="2300" dirty="0"/>
              <a:t>a </a:t>
            </a:r>
            <a:r>
              <a:rPr lang="en-US" sz="2300" dirty="0" smtClean="0"/>
              <a:t>closed-loop system </a:t>
            </a:r>
            <a:r>
              <a:rPr lang="en-US" sz="2300" dirty="0"/>
              <a:t>of pipes through </a:t>
            </a:r>
            <a:r>
              <a:rPr lang="en-US" sz="2300" dirty="0" smtClean="0"/>
              <a:t>the ground </a:t>
            </a:r>
            <a:r>
              <a:rPr lang="en-US" sz="2300" dirty="0"/>
              <a:t>and into buildings using </a:t>
            </a:r>
            <a:r>
              <a:rPr lang="en-US" sz="2300" dirty="0" smtClean="0"/>
              <a:t>a heat pump.</a:t>
            </a:r>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25</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53" y="3663616"/>
            <a:ext cx="3810000" cy="26017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4240" y="3663616"/>
            <a:ext cx="4277810" cy="2601788"/>
          </a:xfrm>
          <a:prstGeom prst="rect">
            <a:avLst/>
          </a:prstGeom>
        </p:spPr>
      </p:pic>
    </p:spTree>
    <p:extLst>
      <p:ext uri="{BB962C8B-B14F-4D97-AF65-F5344CB8AC3E}">
        <p14:creationId xmlns:p14="http://schemas.microsoft.com/office/powerpoint/2010/main" val="491874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Geoexchange</a:t>
            </a:r>
            <a:r>
              <a:rPr lang="en-US" dirty="0" smtClean="0"/>
              <a:t> Video</a:t>
            </a:r>
            <a:endParaRPr lang="en-US"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26</a:t>
            </a:fld>
            <a:endParaRPr lang="en-US" dirty="0"/>
          </a:p>
        </p:txBody>
      </p:sp>
      <p:pic>
        <p:nvPicPr>
          <p:cNvPr id="7" name="Energy 101_ Geothermal Heat Pump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1341438"/>
            <a:ext cx="8229600" cy="4664075"/>
          </a:xfrm>
        </p:spPr>
      </p:pic>
    </p:spTree>
    <p:extLst>
      <p:ext uri="{BB962C8B-B14F-4D97-AF65-F5344CB8AC3E}">
        <p14:creationId xmlns:p14="http://schemas.microsoft.com/office/powerpoint/2010/main" val="235303044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Geothermal Heat Pump Designs</a:t>
            </a:r>
            <a:endParaRPr lang="en-US" dirty="0"/>
          </a:p>
        </p:txBody>
      </p:sp>
      <p:sp>
        <p:nvSpPr>
          <p:cNvPr id="3" name="Content Placeholder 2"/>
          <p:cNvSpPr>
            <a:spLocks noGrp="1"/>
          </p:cNvSpPr>
          <p:nvPr>
            <p:ph idx="1"/>
          </p:nvPr>
        </p:nvSpPr>
        <p:spPr>
          <a:xfrm>
            <a:off x="990600" y="1371600"/>
            <a:ext cx="4267200" cy="1828799"/>
          </a:xfrm>
        </p:spPr>
        <p:txBody>
          <a:bodyPr/>
          <a:lstStyle/>
          <a:p>
            <a:pPr marL="0" indent="0">
              <a:buNone/>
            </a:pPr>
            <a:r>
              <a:rPr lang="en-US" dirty="0" smtClean="0"/>
              <a:t>1)  Vertical loop</a:t>
            </a:r>
          </a:p>
          <a:p>
            <a:pPr marL="0" indent="0">
              <a:buNone/>
            </a:pPr>
            <a:r>
              <a:rPr lang="en-US" sz="1800" dirty="0" smtClean="0"/>
              <a:t>  </a:t>
            </a:r>
          </a:p>
          <a:p>
            <a:pPr marL="0" indent="0">
              <a:buNone/>
            </a:pPr>
            <a:r>
              <a:rPr lang="en-US" dirty="0" smtClean="0"/>
              <a:t>2)  Horizontal loop</a:t>
            </a:r>
            <a:endParaRPr lang="en-US"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27</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0400"/>
            <a:ext cx="9144000" cy="3129911"/>
          </a:xfrm>
          <a:prstGeom prst="rect">
            <a:avLst/>
          </a:prstGeom>
        </p:spPr>
      </p:pic>
      <p:sp>
        <p:nvSpPr>
          <p:cNvPr id="6" name="TextBox 5"/>
          <p:cNvSpPr txBox="1"/>
          <p:nvPr/>
        </p:nvSpPr>
        <p:spPr>
          <a:xfrm>
            <a:off x="4953000" y="1371600"/>
            <a:ext cx="3505200" cy="1569660"/>
          </a:xfrm>
          <a:prstGeom prst="rect">
            <a:avLst/>
          </a:prstGeom>
          <a:noFill/>
        </p:spPr>
        <p:txBody>
          <a:bodyPr wrap="square" rtlCol="0">
            <a:spAutoFit/>
          </a:bodyPr>
          <a:lstStyle/>
          <a:p>
            <a:pPr marL="514350" indent="-514350">
              <a:buAutoNum type="arabicParenR" startAt="3"/>
            </a:pPr>
            <a:r>
              <a:rPr lang="en-US" sz="3200" dirty="0" smtClean="0"/>
              <a:t>Pond loop</a:t>
            </a:r>
          </a:p>
          <a:p>
            <a:pPr marL="514350" indent="-514350">
              <a:buAutoNum type="arabicParenR" startAt="3"/>
            </a:pPr>
            <a:endParaRPr lang="en-US" sz="3200" dirty="0" smtClean="0"/>
          </a:p>
          <a:p>
            <a:r>
              <a:rPr lang="en-US" sz="3200" dirty="0" smtClean="0"/>
              <a:t>4)  Open loop</a:t>
            </a:r>
            <a:endParaRPr lang="en-US" sz="3200" dirty="0"/>
          </a:p>
        </p:txBody>
      </p:sp>
    </p:spTree>
    <p:extLst>
      <p:ext uri="{BB962C8B-B14F-4D97-AF65-F5344CB8AC3E}">
        <p14:creationId xmlns:p14="http://schemas.microsoft.com/office/powerpoint/2010/main" val="1943830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Horizontal Loop</a:t>
            </a:r>
            <a:endParaRPr lang="en-US" dirty="0"/>
          </a:p>
        </p:txBody>
      </p:sp>
      <p:sp>
        <p:nvSpPr>
          <p:cNvPr id="3" name="Content Placeholder 2"/>
          <p:cNvSpPr>
            <a:spLocks noGrp="1"/>
          </p:cNvSpPr>
          <p:nvPr>
            <p:ph idx="1"/>
          </p:nvPr>
        </p:nvSpPr>
        <p:spPr>
          <a:xfrm>
            <a:off x="152399" y="1207168"/>
            <a:ext cx="5486400" cy="4906963"/>
          </a:xfrm>
        </p:spPr>
        <p:txBody>
          <a:bodyPr>
            <a:normAutofit fontScale="92500" lnSpcReduction="20000"/>
          </a:bodyPr>
          <a:lstStyle/>
          <a:p>
            <a:r>
              <a:rPr lang="en-US" sz="2800" dirty="0"/>
              <a:t>Polyethylene pipes </a:t>
            </a:r>
            <a:r>
              <a:rPr lang="en-US" sz="2800" dirty="0" smtClean="0"/>
              <a:t>are </a:t>
            </a:r>
            <a:r>
              <a:rPr lang="en-US" sz="2800" dirty="0"/>
              <a:t>coiled </a:t>
            </a:r>
            <a:r>
              <a:rPr lang="en-US" sz="2800" dirty="0" smtClean="0"/>
              <a:t>flat and backfilled</a:t>
            </a:r>
          </a:p>
          <a:p>
            <a:endParaRPr lang="en-US" sz="1000" dirty="0" smtClean="0"/>
          </a:p>
          <a:p>
            <a:r>
              <a:rPr lang="en-US" sz="2800" dirty="0" smtClean="0"/>
              <a:t>Needs more land than other designs</a:t>
            </a:r>
          </a:p>
          <a:p>
            <a:endParaRPr lang="en-US" sz="900" dirty="0" smtClean="0"/>
          </a:p>
          <a:p>
            <a:r>
              <a:rPr lang="en-US" sz="2800" dirty="0" smtClean="0"/>
              <a:t>Best suited for non-rocky soils</a:t>
            </a:r>
          </a:p>
          <a:p>
            <a:endParaRPr lang="en-US" sz="900" dirty="0" smtClean="0"/>
          </a:p>
          <a:p>
            <a:r>
              <a:rPr lang="en-US" sz="2800" dirty="0" smtClean="0"/>
              <a:t>Trenches can be dug with smaller equipment (DIY)Cost effective</a:t>
            </a:r>
          </a:p>
          <a:p>
            <a:endParaRPr lang="en-US" sz="900" dirty="0" smtClean="0"/>
          </a:p>
          <a:p>
            <a:endParaRPr lang="en-US" sz="900" dirty="0" smtClean="0"/>
          </a:p>
          <a:p>
            <a:r>
              <a:rPr lang="en-US" sz="2800" dirty="0" smtClean="0"/>
              <a:t>Approx. 250’ of trench per 10,000 BTU/HR</a:t>
            </a:r>
          </a:p>
          <a:p>
            <a:endParaRPr lang="en-US" sz="900" dirty="0" smtClean="0"/>
          </a:p>
          <a:p>
            <a:r>
              <a:rPr lang="en-US" sz="2800" dirty="0" smtClean="0"/>
              <a:t>Approx. 7’ deep with 2’ spacing in heavy soil</a:t>
            </a:r>
            <a:endParaRPr lang="en-US" sz="2800"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28</a:t>
            </a:fld>
            <a:endParaRPr lang="en-US" dirty="0"/>
          </a:p>
        </p:txBody>
      </p:sp>
      <p:pic>
        <p:nvPicPr>
          <p:cNvPr id="2051" name="Picture 3" descr="C:\Users\Cordelia\Desktop\_PICS INFO 4 MODS\10 Hydro &amp; Geothermal\geothermal\heatpumpathome.blogsp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799" y="3733800"/>
            <a:ext cx="3347287" cy="25137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Cordelia\Desktop\_PICS INFO 4 MODS\10 Hydro &amp; Geothermal\geothermal\locogreenbiz.or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799" y="1219200"/>
            <a:ext cx="3347287" cy="2406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991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Horizontal Loops</a:t>
            </a:r>
            <a:endParaRPr lang="en-US"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29</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122802"/>
            <a:ext cx="2590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0723" y="1122802"/>
            <a:ext cx="2590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842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1143000"/>
            <a:ext cx="9010650" cy="518160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Hmmm…</a:t>
            </a:r>
            <a:endParaRPr lang="en-US" dirty="0"/>
          </a:p>
        </p:txBody>
      </p:sp>
      <p:sp>
        <p:nvSpPr>
          <p:cNvPr id="3" name="Content Placeholder 2"/>
          <p:cNvSpPr>
            <a:spLocks noGrp="1"/>
          </p:cNvSpPr>
          <p:nvPr>
            <p:ph idx="1"/>
          </p:nvPr>
        </p:nvSpPr>
        <p:spPr>
          <a:xfrm>
            <a:off x="228600" y="4495800"/>
            <a:ext cx="8686800" cy="1600200"/>
          </a:xfrm>
        </p:spPr>
        <p:txBody>
          <a:bodyPr>
            <a:normAutofit/>
          </a:bodyPr>
          <a:lstStyle/>
          <a:p>
            <a:pPr marL="0" indent="0" algn="ctr">
              <a:buNone/>
            </a:pPr>
            <a:r>
              <a:rPr lang="en-US" sz="4000" b="1" dirty="0" smtClean="0">
                <a:solidFill>
                  <a:srgbClr val="92D050"/>
                </a:solidFill>
              </a:rPr>
              <a:t>Where does the Earth’s heat come from and how can we use it? </a:t>
            </a:r>
            <a:endParaRPr lang="en-US" sz="4000" b="1" dirty="0">
              <a:solidFill>
                <a:srgbClr val="92D050"/>
              </a:solidFill>
            </a:endParaRPr>
          </a:p>
        </p:txBody>
      </p:sp>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3</a:t>
            </a:fld>
            <a:endParaRPr lang="en-US" dirty="0">
              <a:solidFill>
                <a:srgbClr val="9BBB59">
                  <a:lumMod val="50000"/>
                </a:srgbClr>
              </a:solidFill>
            </a:endParaRPr>
          </a:p>
        </p:txBody>
      </p:sp>
    </p:spTree>
    <p:extLst>
      <p:ext uri="{BB962C8B-B14F-4D97-AF65-F5344CB8AC3E}">
        <p14:creationId xmlns:p14="http://schemas.microsoft.com/office/powerpoint/2010/main" val="446633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 Loop Installation</a:t>
            </a:r>
            <a:endParaRPr lang="en-US"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30</a:t>
            </a:fld>
            <a:endParaRPr lang="en-US" dirty="0"/>
          </a:p>
        </p:txBody>
      </p:sp>
      <p:pic>
        <p:nvPicPr>
          <p:cNvPr id="9" name="Geothermal Heat Pump Installatio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6800" y="1295400"/>
            <a:ext cx="7086600" cy="4397334"/>
          </a:xfrm>
        </p:spPr>
      </p:pic>
    </p:spTree>
    <p:extLst>
      <p:ext uri="{BB962C8B-B14F-4D97-AF65-F5344CB8AC3E}">
        <p14:creationId xmlns:p14="http://schemas.microsoft.com/office/powerpoint/2010/main" val="367943189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3429000"/>
            <a:ext cx="2811380" cy="2895600"/>
          </a:xfrm>
          <a:prstGeom prst="rect">
            <a:avLst/>
          </a:prstGeom>
        </p:spPr>
      </p:pic>
      <p:sp>
        <p:nvSpPr>
          <p:cNvPr id="2" name="Title 1"/>
          <p:cNvSpPr>
            <a:spLocks noGrp="1"/>
          </p:cNvSpPr>
          <p:nvPr>
            <p:ph type="title"/>
          </p:nvPr>
        </p:nvSpPr>
        <p:spPr/>
        <p:txBody>
          <a:bodyPr/>
          <a:lstStyle/>
          <a:p>
            <a:r>
              <a:rPr lang="en-US" dirty="0" smtClean="0"/>
              <a:t>2. Vertical Loop</a:t>
            </a:r>
            <a:endParaRPr lang="en-US" dirty="0"/>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172200" y="1143000"/>
            <a:ext cx="2811380" cy="1530544"/>
          </a:xfrm>
        </p:spPr>
      </p:pic>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31</a:t>
            </a:fld>
            <a:endParaRPr lang="en-US" dirty="0"/>
          </a:p>
        </p:txBody>
      </p:sp>
      <p:sp>
        <p:nvSpPr>
          <p:cNvPr id="6" name="TextBox 5"/>
          <p:cNvSpPr txBox="1"/>
          <p:nvPr/>
        </p:nvSpPr>
        <p:spPr>
          <a:xfrm>
            <a:off x="6015790" y="2673544"/>
            <a:ext cx="3124200" cy="751820"/>
          </a:xfrm>
          <a:prstGeom prst="rect">
            <a:avLst/>
          </a:prstGeom>
          <a:noFill/>
        </p:spPr>
        <p:txBody>
          <a:bodyPr wrap="square" rtlCol="0">
            <a:spAutoFit/>
          </a:bodyPr>
          <a:lstStyle/>
          <a:p>
            <a:r>
              <a:rPr lang="en-US" sz="1400" dirty="0"/>
              <a:t>R</a:t>
            </a:r>
            <a:r>
              <a:rPr lang="en-US" sz="1400" dirty="0" smtClean="0"/>
              <a:t>ebar </a:t>
            </a:r>
            <a:r>
              <a:rPr lang="en-US" sz="1400" dirty="0"/>
              <a:t>cage </a:t>
            </a:r>
            <a:r>
              <a:rPr lang="en-US" sz="1400" dirty="0" smtClean="0"/>
              <a:t>surround 120 </a:t>
            </a:r>
            <a:r>
              <a:rPr lang="en-US" sz="1400" dirty="0"/>
              <a:t>linear feet of HDPE (high density polyethylene) </a:t>
            </a:r>
            <a:r>
              <a:rPr lang="en-US" sz="1400" dirty="0" smtClean="0"/>
              <a:t>to be lowered into vertical shafts.</a:t>
            </a:r>
            <a:endParaRPr lang="en-US" sz="1400" dirty="0"/>
          </a:p>
        </p:txBody>
      </p:sp>
      <p:sp>
        <p:nvSpPr>
          <p:cNvPr id="3" name="TextBox 2"/>
          <p:cNvSpPr txBox="1"/>
          <p:nvPr/>
        </p:nvSpPr>
        <p:spPr>
          <a:xfrm>
            <a:off x="228600" y="1295400"/>
            <a:ext cx="6048451" cy="4832092"/>
          </a:xfrm>
          <a:prstGeom prst="rect">
            <a:avLst/>
          </a:prstGeom>
          <a:noFill/>
        </p:spPr>
        <p:txBody>
          <a:bodyPr wrap="none" rtlCol="0">
            <a:spAutoFit/>
          </a:bodyPr>
          <a:lstStyle/>
          <a:p>
            <a:pPr marL="342900" indent="-342900">
              <a:buFont typeface="Arial" pitchFamily="34" charset="0"/>
              <a:buChar char="•"/>
            </a:pPr>
            <a:r>
              <a:rPr lang="en-US" sz="2600" dirty="0" smtClean="0"/>
              <a:t>Long pipe loops are set into vertical </a:t>
            </a:r>
          </a:p>
          <a:p>
            <a:r>
              <a:rPr lang="en-US" sz="2600" dirty="0"/>
              <a:t> </a:t>
            </a:r>
            <a:r>
              <a:rPr lang="en-US" sz="2600" dirty="0" smtClean="0"/>
              <a:t>   holes </a:t>
            </a:r>
            <a:r>
              <a:rPr lang="en-US" sz="2600" dirty="0"/>
              <a:t>5</a:t>
            </a:r>
            <a:r>
              <a:rPr lang="en-US" sz="2600" dirty="0" smtClean="0"/>
              <a:t>0-500’ deep and backfilled</a:t>
            </a:r>
          </a:p>
          <a:p>
            <a:endParaRPr lang="en-US" sz="800" dirty="0" smtClean="0"/>
          </a:p>
          <a:p>
            <a:pPr marL="342900" indent="-342900">
              <a:buFont typeface="Arial" pitchFamily="34" charset="0"/>
              <a:buChar char="•"/>
            </a:pPr>
            <a:r>
              <a:rPr lang="en-US" sz="2600" dirty="0" smtClean="0"/>
              <a:t>Minimal land needed</a:t>
            </a:r>
          </a:p>
          <a:p>
            <a:pPr marL="342900" indent="-342900">
              <a:buFont typeface="Arial" pitchFamily="34" charset="0"/>
              <a:buChar char="•"/>
            </a:pPr>
            <a:endParaRPr lang="en-US" sz="800" dirty="0" smtClean="0"/>
          </a:p>
          <a:p>
            <a:pPr marL="342900" indent="-342900">
              <a:buFont typeface="Arial" pitchFamily="34" charset="0"/>
              <a:buChar char="•"/>
            </a:pPr>
            <a:r>
              <a:rPr lang="en-US" sz="2600" dirty="0" smtClean="0"/>
              <a:t>Well-drilling equipment required</a:t>
            </a:r>
          </a:p>
          <a:p>
            <a:pPr marL="342900" indent="-342900">
              <a:buFont typeface="Arial" pitchFamily="34" charset="0"/>
              <a:buChar char="•"/>
            </a:pPr>
            <a:endParaRPr lang="en-US" sz="800" dirty="0" smtClean="0"/>
          </a:p>
          <a:p>
            <a:pPr marL="342900" indent="-342900">
              <a:buFont typeface="Arial" pitchFamily="34" charset="0"/>
              <a:buChar char="•"/>
            </a:pPr>
            <a:r>
              <a:rPr lang="en-US" sz="2600" dirty="0" smtClean="0"/>
              <a:t>~200’ of bore per 10,000 BTU/HR</a:t>
            </a:r>
          </a:p>
          <a:p>
            <a:r>
              <a:rPr lang="en-US" sz="800" dirty="0" smtClean="0"/>
              <a:t> </a:t>
            </a:r>
          </a:p>
          <a:p>
            <a:pPr marL="342900" indent="-342900">
              <a:buFont typeface="Arial" pitchFamily="34" charset="0"/>
              <a:buChar char="•"/>
            </a:pPr>
            <a:r>
              <a:rPr lang="en-US" sz="2600" dirty="0" smtClean="0"/>
              <a:t>Suitable for rocky &amp; heavy soils</a:t>
            </a:r>
          </a:p>
          <a:p>
            <a:pPr marL="342900" indent="-342900">
              <a:buFont typeface="Arial" pitchFamily="34" charset="0"/>
              <a:buChar char="•"/>
            </a:pPr>
            <a:endParaRPr lang="en-US" sz="800" dirty="0" smtClean="0"/>
          </a:p>
          <a:p>
            <a:pPr marL="342900" indent="-342900">
              <a:buFont typeface="Arial" pitchFamily="34" charset="0"/>
              <a:buChar char="•"/>
            </a:pPr>
            <a:r>
              <a:rPr lang="en-US" sz="2600" dirty="0" smtClean="0"/>
              <a:t>More expensive </a:t>
            </a:r>
            <a:r>
              <a:rPr lang="en-US" sz="2600" u="sng" dirty="0" smtClean="0"/>
              <a:t>but</a:t>
            </a:r>
            <a:r>
              <a:rPr lang="en-US" sz="2600" dirty="0" smtClean="0"/>
              <a:t> more efficient </a:t>
            </a:r>
          </a:p>
          <a:p>
            <a:r>
              <a:rPr lang="en-US" sz="2600" dirty="0"/>
              <a:t> </a:t>
            </a:r>
            <a:r>
              <a:rPr lang="en-US" sz="2600" dirty="0" smtClean="0"/>
              <a:t>  (temps. are more stable further down)</a:t>
            </a:r>
          </a:p>
          <a:p>
            <a:endParaRPr lang="en-US" sz="800" dirty="0" smtClean="0"/>
          </a:p>
          <a:p>
            <a:pPr marL="457200" indent="-457200">
              <a:buFont typeface="Arial" pitchFamily="34" charset="0"/>
              <a:buChar char="•"/>
            </a:pPr>
            <a:r>
              <a:rPr lang="en-US" sz="2600" dirty="0" smtClean="0"/>
              <a:t>400-600’ of borehole (150-300 </a:t>
            </a:r>
            <a:r>
              <a:rPr lang="en-US" sz="2600" dirty="0" err="1" smtClean="0"/>
              <a:t>sq</a:t>
            </a:r>
            <a:r>
              <a:rPr lang="en-US" sz="2600" dirty="0" smtClean="0"/>
              <a:t> </a:t>
            </a:r>
            <a:r>
              <a:rPr lang="en-US" sz="2600" dirty="0" err="1" smtClean="0"/>
              <a:t>ft</a:t>
            </a:r>
            <a:r>
              <a:rPr lang="en-US" sz="2600" dirty="0" smtClean="0"/>
              <a:t> </a:t>
            </a:r>
          </a:p>
          <a:p>
            <a:r>
              <a:rPr lang="en-US" sz="2600" dirty="0"/>
              <a:t> </a:t>
            </a:r>
            <a:r>
              <a:rPr lang="en-US" sz="2600" dirty="0" smtClean="0"/>
              <a:t>   of land) </a:t>
            </a:r>
            <a:r>
              <a:rPr lang="en-US" sz="2200" dirty="0" smtClean="0"/>
              <a:t>per system-ton of heating/cooling</a:t>
            </a:r>
          </a:p>
        </p:txBody>
      </p:sp>
    </p:spTree>
    <p:extLst>
      <p:ext uri="{BB962C8B-B14F-4D97-AF65-F5344CB8AC3E}">
        <p14:creationId xmlns:p14="http://schemas.microsoft.com/office/powerpoint/2010/main" val="4132772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Pond Loop</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799" y="1357829"/>
            <a:ext cx="2547937" cy="2057400"/>
          </a:xfrm>
        </p:spPr>
      </p:pic>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32</a:t>
            </a:fld>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42" y="4259179"/>
            <a:ext cx="2547937" cy="1453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530747"/>
            <a:ext cx="5079632" cy="2189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4799" y="3505200"/>
            <a:ext cx="2462534" cy="338554"/>
          </a:xfrm>
          <a:prstGeom prst="rect">
            <a:avLst/>
          </a:prstGeom>
          <a:noFill/>
        </p:spPr>
        <p:txBody>
          <a:bodyPr wrap="none" rtlCol="0">
            <a:spAutoFit/>
          </a:bodyPr>
          <a:lstStyle/>
          <a:p>
            <a:r>
              <a:rPr lang="en-US" sz="1600" dirty="0" smtClean="0"/>
              <a:t>Piping installed in frames</a:t>
            </a:r>
            <a:endParaRPr lang="en-US" sz="1600" dirty="0"/>
          </a:p>
        </p:txBody>
      </p:sp>
      <p:sp>
        <p:nvSpPr>
          <p:cNvPr id="8" name="TextBox 7"/>
          <p:cNvSpPr txBox="1"/>
          <p:nvPr/>
        </p:nvSpPr>
        <p:spPr>
          <a:xfrm>
            <a:off x="304799" y="5867400"/>
            <a:ext cx="2541080" cy="338554"/>
          </a:xfrm>
          <a:prstGeom prst="rect">
            <a:avLst/>
          </a:prstGeom>
          <a:noFill/>
        </p:spPr>
        <p:txBody>
          <a:bodyPr wrap="none" rtlCol="0">
            <a:spAutoFit/>
          </a:bodyPr>
          <a:lstStyle/>
          <a:p>
            <a:r>
              <a:rPr lang="en-US" sz="1600" dirty="0" smtClean="0"/>
              <a:t>Piping installed in baskets</a:t>
            </a:r>
            <a:endParaRPr lang="en-US" sz="1600" dirty="0"/>
          </a:p>
        </p:txBody>
      </p:sp>
      <p:sp>
        <p:nvSpPr>
          <p:cNvPr id="9" name="TextBox 8"/>
          <p:cNvSpPr txBox="1"/>
          <p:nvPr/>
        </p:nvSpPr>
        <p:spPr>
          <a:xfrm>
            <a:off x="4191000" y="5840161"/>
            <a:ext cx="4095993" cy="338554"/>
          </a:xfrm>
          <a:prstGeom prst="rect">
            <a:avLst/>
          </a:prstGeom>
          <a:noFill/>
        </p:spPr>
        <p:txBody>
          <a:bodyPr wrap="none" rtlCol="0">
            <a:spAutoFit/>
          </a:bodyPr>
          <a:lstStyle/>
          <a:p>
            <a:r>
              <a:rPr lang="en-US" sz="1600" dirty="0" smtClean="0"/>
              <a:t>Pond loop system before being submerged</a:t>
            </a:r>
            <a:endParaRPr lang="en-US" sz="1600" dirty="0"/>
          </a:p>
        </p:txBody>
      </p:sp>
      <p:sp>
        <p:nvSpPr>
          <p:cNvPr id="10" name="TextBox 9"/>
          <p:cNvSpPr txBox="1"/>
          <p:nvPr/>
        </p:nvSpPr>
        <p:spPr>
          <a:xfrm>
            <a:off x="2937837" y="1143000"/>
            <a:ext cx="6206164" cy="2308324"/>
          </a:xfrm>
          <a:prstGeom prst="rect">
            <a:avLst/>
          </a:prstGeom>
          <a:noFill/>
        </p:spPr>
        <p:txBody>
          <a:bodyPr wrap="square" rtlCol="0">
            <a:spAutoFit/>
          </a:bodyPr>
          <a:lstStyle/>
          <a:p>
            <a:pPr marL="342900" indent="-342900">
              <a:buFont typeface="Arial" pitchFamily="34" charset="0"/>
              <a:buChar char="•"/>
            </a:pPr>
            <a:r>
              <a:rPr lang="en-US" sz="2400" dirty="0" smtClean="0"/>
              <a:t>Coiled pipes are submerged 6+ feet</a:t>
            </a:r>
          </a:p>
          <a:p>
            <a:pPr marL="342900" indent="-342900">
              <a:buFont typeface="Arial" pitchFamily="34" charset="0"/>
              <a:buChar char="•"/>
            </a:pPr>
            <a:endParaRPr lang="en-US" sz="800" dirty="0" smtClean="0"/>
          </a:p>
          <a:p>
            <a:pPr marL="342900" indent="-342900">
              <a:buFont typeface="Arial" pitchFamily="34" charset="0"/>
              <a:buChar char="•"/>
            </a:pPr>
            <a:r>
              <a:rPr lang="en-US" sz="2400" dirty="0" smtClean="0"/>
              <a:t>Affordable design, Minimal digging (DIY)</a:t>
            </a:r>
          </a:p>
          <a:p>
            <a:pPr marL="342900" indent="-342900">
              <a:buFont typeface="Arial" pitchFamily="34" charset="0"/>
              <a:buChar char="•"/>
            </a:pPr>
            <a:endParaRPr lang="en-US" sz="800" dirty="0" smtClean="0"/>
          </a:p>
          <a:p>
            <a:pPr marL="342900" indent="-342900">
              <a:buFont typeface="Arial" pitchFamily="34" charset="0"/>
              <a:buChar char="•"/>
            </a:pPr>
            <a:r>
              <a:rPr lang="en-US" sz="2400" dirty="0" smtClean="0"/>
              <a:t>Requires at least 10 feet of water</a:t>
            </a:r>
          </a:p>
          <a:p>
            <a:pPr marL="342900" indent="-342900">
              <a:buFont typeface="Arial" pitchFamily="34" charset="0"/>
              <a:buChar char="•"/>
            </a:pPr>
            <a:endParaRPr lang="en-US" sz="800" dirty="0" smtClean="0"/>
          </a:p>
          <a:p>
            <a:pPr marL="342900" indent="-342900">
              <a:buFont typeface="Arial" pitchFamily="34" charset="0"/>
              <a:buChar char="•"/>
            </a:pPr>
            <a:r>
              <a:rPr lang="en-US" sz="2400" dirty="0" smtClean="0"/>
              <a:t>Approx. 300 linear feet of piping per system-ton of heating/cooling</a:t>
            </a:r>
          </a:p>
        </p:txBody>
      </p:sp>
    </p:spTree>
    <p:extLst>
      <p:ext uri="{BB962C8B-B14F-4D97-AF65-F5344CB8AC3E}">
        <p14:creationId xmlns:p14="http://schemas.microsoft.com/office/powerpoint/2010/main" val="868893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Open Loop</a:t>
            </a:r>
            <a:endParaRPr lang="en-US"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33</a:t>
            </a:fld>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26103" y="1135180"/>
            <a:ext cx="2267685" cy="2590800"/>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254" y="3810000"/>
            <a:ext cx="2912534" cy="2438400"/>
          </a:xfrm>
          <a:prstGeom prst="rect">
            <a:avLst/>
          </a:prstGeom>
        </p:spPr>
      </p:pic>
      <p:sp>
        <p:nvSpPr>
          <p:cNvPr id="9" name="TextBox 8"/>
          <p:cNvSpPr txBox="1"/>
          <p:nvPr/>
        </p:nvSpPr>
        <p:spPr>
          <a:xfrm>
            <a:off x="209219" y="1179095"/>
            <a:ext cx="6276077" cy="923330"/>
          </a:xfrm>
          <a:prstGeom prst="rect">
            <a:avLst/>
          </a:prstGeom>
          <a:noFill/>
        </p:spPr>
        <p:txBody>
          <a:bodyPr wrap="none" rtlCol="0">
            <a:spAutoFit/>
          </a:bodyPr>
          <a:lstStyle/>
          <a:p>
            <a:r>
              <a:rPr lang="en-US" dirty="0" smtClean="0"/>
              <a:t>Unlike other designs, Open Loop uses a constant supply </a:t>
            </a:r>
          </a:p>
          <a:p>
            <a:r>
              <a:rPr lang="en-US" dirty="0" smtClean="0"/>
              <a:t>of groundwater for heat exchange. Used water is injected </a:t>
            </a:r>
          </a:p>
          <a:p>
            <a:r>
              <a:rPr lang="en-US" dirty="0" smtClean="0"/>
              <a:t>into another well or disposed of above ground.</a:t>
            </a:r>
          </a:p>
        </p:txBody>
      </p:sp>
      <p:sp>
        <p:nvSpPr>
          <p:cNvPr id="10" name="TextBox 9"/>
          <p:cNvSpPr txBox="1"/>
          <p:nvPr/>
        </p:nvSpPr>
        <p:spPr>
          <a:xfrm>
            <a:off x="0" y="2308860"/>
            <a:ext cx="8991600" cy="4093428"/>
          </a:xfrm>
          <a:prstGeom prst="rect">
            <a:avLst/>
          </a:prstGeom>
          <a:noFill/>
        </p:spPr>
        <p:txBody>
          <a:bodyPr wrap="square" rtlCol="0">
            <a:spAutoFit/>
          </a:bodyPr>
          <a:lstStyle/>
          <a:p>
            <a:pPr marL="285750" indent="-285750">
              <a:buFont typeface="Arial" pitchFamily="34" charset="0"/>
              <a:buChar char="•"/>
            </a:pPr>
            <a:r>
              <a:rPr lang="en-US" sz="2200" dirty="0" smtClean="0"/>
              <a:t>Requires an abundant supply of groundwater</a:t>
            </a:r>
          </a:p>
          <a:p>
            <a:pPr marL="285750" indent="-285750">
              <a:buFont typeface="Arial" pitchFamily="34" charset="0"/>
              <a:buChar char="•"/>
            </a:pPr>
            <a:endParaRPr lang="en-US" sz="800" dirty="0" smtClean="0"/>
          </a:p>
          <a:p>
            <a:pPr marL="285750" indent="-285750">
              <a:buFont typeface="Arial" pitchFamily="34" charset="0"/>
              <a:buChar char="•"/>
            </a:pPr>
            <a:r>
              <a:rPr lang="en-US" sz="2200" dirty="0" smtClean="0"/>
              <a:t>Well water must be at least 43°F</a:t>
            </a:r>
          </a:p>
          <a:p>
            <a:pPr marL="285750" indent="-285750">
              <a:buFont typeface="Arial" pitchFamily="34" charset="0"/>
              <a:buChar char="•"/>
            </a:pPr>
            <a:endParaRPr lang="en-US" sz="800" dirty="0" smtClean="0"/>
          </a:p>
          <a:p>
            <a:pPr marL="285750" indent="-285750">
              <a:buFont typeface="Arial" pitchFamily="34" charset="0"/>
              <a:buChar char="•"/>
            </a:pPr>
            <a:r>
              <a:rPr lang="en-US" sz="2200" dirty="0" smtClean="0"/>
              <a:t>Drilling required but minimal piping needed</a:t>
            </a:r>
          </a:p>
          <a:p>
            <a:pPr marL="285750" indent="-285750">
              <a:buFont typeface="Arial" pitchFamily="34" charset="0"/>
              <a:buChar char="•"/>
            </a:pPr>
            <a:endParaRPr lang="en-US" sz="800" dirty="0"/>
          </a:p>
          <a:p>
            <a:pPr marL="285750" indent="-285750">
              <a:buFont typeface="Arial" pitchFamily="34" charset="0"/>
              <a:buChar char="•"/>
            </a:pPr>
            <a:r>
              <a:rPr lang="en-US" sz="2200" dirty="0" smtClean="0"/>
              <a:t>2-3 gal/min of water needed per ton of </a:t>
            </a:r>
          </a:p>
          <a:p>
            <a:r>
              <a:rPr lang="en-US" sz="2200" dirty="0"/>
              <a:t> </a:t>
            </a:r>
            <a:r>
              <a:rPr lang="en-US" sz="2200" dirty="0" smtClean="0"/>
              <a:t>  heating/cooling capacity (ex: 12 gal/min for </a:t>
            </a:r>
          </a:p>
          <a:p>
            <a:r>
              <a:rPr lang="en-US" sz="2200" dirty="0"/>
              <a:t> </a:t>
            </a:r>
            <a:r>
              <a:rPr lang="en-US" sz="2200" dirty="0" smtClean="0"/>
              <a:t>  3000 </a:t>
            </a:r>
            <a:r>
              <a:rPr lang="en-US" sz="2200" dirty="0" err="1" smtClean="0"/>
              <a:t>sq</a:t>
            </a:r>
            <a:r>
              <a:rPr lang="en-US" sz="2200" dirty="0" smtClean="0"/>
              <a:t> </a:t>
            </a:r>
            <a:r>
              <a:rPr lang="en-US" sz="2200" dirty="0" err="1" smtClean="0"/>
              <a:t>ft</a:t>
            </a:r>
            <a:r>
              <a:rPr lang="en-US" sz="2200" dirty="0" smtClean="0"/>
              <a:t> home)</a:t>
            </a:r>
          </a:p>
          <a:p>
            <a:pPr marL="285750" indent="-285750">
              <a:buFont typeface="Arial" pitchFamily="34" charset="0"/>
              <a:buChar char="•"/>
            </a:pPr>
            <a:endParaRPr lang="en-US" sz="800" dirty="0" smtClean="0"/>
          </a:p>
          <a:p>
            <a:pPr marL="285750" indent="-285750">
              <a:buFont typeface="Arial" pitchFamily="34" charset="0"/>
              <a:buChar char="•"/>
            </a:pPr>
            <a:r>
              <a:rPr lang="en-US" sz="2200" dirty="0" smtClean="0"/>
              <a:t>May pose environmental concerns due to </a:t>
            </a:r>
          </a:p>
          <a:p>
            <a:r>
              <a:rPr lang="en-US" sz="2200" dirty="0"/>
              <a:t> </a:t>
            </a:r>
            <a:r>
              <a:rPr lang="en-US" sz="2200" dirty="0" smtClean="0"/>
              <a:t>  extensive water usage </a:t>
            </a:r>
          </a:p>
          <a:p>
            <a:endParaRPr lang="en-US" sz="800" dirty="0" smtClean="0"/>
          </a:p>
          <a:p>
            <a:pPr marL="342900" indent="-342900">
              <a:buFont typeface="Arial" pitchFamily="34" charset="0"/>
              <a:buChar char="•"/>
            </a:pPr>
            <a:r>
              <a:rPr lang="en-US" sz="2200" dirty="0" smtClean="0"/>
              <a:t>Systems using an existing well start at $15,000)	</a:t>
            </a:r>
          </a:p>
          <a:p>
            <a:r>
              <a:rPr lang="en-US" sz="2200" dirty="0">
                <a:hlinkClick r:id="rId5"/>
              </a:rPr>
              <a:t> </a:t>
            </a:r>
            <a:r>
              <a:rPr lang="en-US" sz="2200" dirty="0" smtClean="0">
                <a:hlinkClick r:id="rId5"/>
              </a:rPr>
              <a:t>                                                                                          VIDEO LINK</a:t>
            </a:r>
            <a:endParaRPr lang="en-US" sz="2200" dirty="0" smtClean="0"/>
          </a:p>
        </p:txBody>
      </p:sp>
      <p:sp>
        <p:nvSpPr>
          <p:cNvPr id="3" name="TextBox 2"/>
          <p:cNvSpPr txBox="1"/>
          <p:nvPr/>
        </p:nvSpPr>
        <p:spPr>
          <a:xfrm>
            <a:off x="8153400" y="1295400"/>
            <a:ext cx="990600" cy="646331"/>
          </a:xfrm>
          <a:prstGeom prst="rect">
            <a:avLst/>
          </a:prstGeom>
          <a:noFill/>
        </p:spPr>
        <p:txBody>
          <a:bodyPr wrap="square" rtlCol="0">
            <a:spAutoFit/>
          </a:bodyPr>
          <a:lstStyle/>
          <a:p>
            <a:pPr algn="ctr"/>
            <a:r>
              <a:rPr lang="en-US" dirty="0">
                <a:hlinkClick r:id="rId5"/>
              </a:rPr>
              <a:t>VIDEO </a:t>
            </a:r>
            <a:endParaRPr lang="en-US" dirty="0" smtClean="0">
              <a:hlinkClick r:id="rId5"/>
            </a:endParaRPr>
          </a:p>
          <a:p>
            <a:pPr algn="ctr"/>
            <a:r>
              <a:rPr lang="en-US" dirty="0" smtClean="0">
                <a:hlinkClick r:id="rId5"/>
              </a:rPr>
              <a:t>LINK</a:t>
            </a:r>
            <a:endParaRPr lang="en-US" dirty="0"/>
          </a:p>
        </p:txBody>
      </p:sp>
    </p:spTree>
    <p:extLst>
      <p:ext uri="{BB962C8B-B14F-4D97-AF65-F5344CB8AC3E}">
        <p14:creationId xmlns:p14="http://schemas.microsoft.com/office/powerpoint/2010/main" val="3711017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Designs</a:t>
            </a:r>
            <a:endParaRPr lang="en-US" dirty="0"/>
          </a:p>
        </p:txBody>
      </p:sp>
      <p:sp>
        <p:nvSpPr>
          <p:cNvPr id="3" name="Content Placeholder 2"/>
          <p:cNvSpPr>
            <a:spLocks noGrp="1"/>
          </p:cNvSpPr>
          <p:nvPr>
            <p:ph idx="1"/>
          </p:nvPr>
        </p:nvSpPr>
        <p:spPr>
          <a:xfrm>
            <a:off x="685800" y="1422040"/>
            <a:ext cx="3429000" cy="2845159"/>
          </a:xfrm>
        </p:spPr>
        <p:txBody>
          <a:bodyPr>
            <a:normAutofit/>
          </a:bodyPr>
          <a:lstStyle/>
          <a:p>
            <a:pPr marL="0" indent="0" algn="ctr">
              <a:buNone/>
            </a:pPr>
            <a:r>
              <a:rPr lang="en-US" sz="2900" dirty="0" smtClean="0"/>
              <a:t>Heat </a:t>
            </a:r>
            <a:r>
              <a:rPr lang="en-US" sz="2900" dirty="0"/>
              <a:t>Pumps can be </a:t>
            </a:r>
            <a:endParaRPr lang="en-US" sz="2900" dirty="0" smtClean="0"/>
          </a:p>
          <a:p>
            <a:pPr marL="0" indent="0" algn="ctr">
              <a:buNone/>
            </a:pPr>
            <a:r>
              <a:rPr lang="en-US" sz="2900" dirty="0" smtClean="0"/>
              <a:t>supplemented </a:t>
            </a:r>
            <a:r>
              <a:rPr lang="en-US" sz="2900" dirty="0"/>
              <a:t>with </a:t>
            </a:r>
            <a:endParaRPr lang="en-US" sz="2900" dirty="0" smtClean="0"/>
          </a:p>
          <a:p>
            <a:pPr marL="0" indent="0" algn="ctr">
              <a:buNone/>
            </a:pPr>
            <a:r>
              <a:rPr lang="en-US" sz="2900" b="1" dirty="0" smtClean="0"/>
              <a:t>solar thermal </a:t>
            </a:r>
          </a:p>
          <a:p>
            <a:pPr marL="0" indent="0" algn="ctr">
              <a:buNone/>
            </a:pPr>
            <a:r>
              <a:rPr lang="en-US" sz="2900" dirty="0" smtClean="0"/>
              <a:t>heating systems.</a:t>
            </a:r>
          </a:p>
          <a:p>
            <a:pPr marL="0" indent="0">
              <a:buNone/>
            </a:pPr>
            <a:endParaRPr lang="en-US" sz="800" dirty="0" smtClean="0"/>
          </a:p>
          <a:p>
            <a:pPr marL="0" indent="0">
              <a:buNone/>
            </a:pPr>
            <a:endParaRPr lang="en-US" sz="2900" dirty="0"/>
          </a:p>
          <a:p>
            <a:pPr marL="0" indent="0">
              <a:buNone/>
            </a:pPr>
            <a:endParaRPr lang="en-US"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34</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093178"/>
            <a:ext cx="3962400" cy="522972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4038600"/>
            <a:ext cx="2971800" cy="1642988"/>
          </a:xfrm>
          <a:prstGeom prst="rect">
            <a:avLst/>
          </a:prstGeom>
        </p:spPr>
      </p:pic>
    </p:spTree>
    <p:extLst>
      <p:ext uri="{BB962C8B-B14F-4D97-AF65-F5344CB8AC3E}">
        <p14:creationId xmlns:p14="http://schemas.microsoft.com/office/powerpoint/2010/main" val="2286093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Designs Video</a:t>
            </a:r>
            <a:endParaRPr lang="en-US" dirty="0"/>
          </a:p>
        </p:txBody>
      </p:sp>
      <p:pic>
        <p:nvPicPr>
          <p:cNvPr id="5" name="Hybrid Solar Thermal Geothermal Home Tour - Video 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341438"/>
            <a:ext cx="8229600" cy="4664075"/>
          </a:xfrm>
        </p:spPr>
      </p:pic>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35</a:t>
            </a:fld>
            <a:endParaRPr lang="en-US" dirty="0"/>
          </a:p>
        </p:txBody>
      </p:sp>
    </p:spTree>
    <p:extLst>
      <p:ext uri="{BB962C8B-B14F-4D97-AF65-F5344CB8AC3E}">
        <p14:creationId xmlns:p14="http://schemas.microsoft.com/office/powerpoint/2010/main" val="75989473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ordelia\Desktop\_PICS INFO 4 MODS\10 Geothermal\geothermal\ff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2102"/>
            <a:ext cx="9144000" cy="52410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Pop Quiz!</a:t>
            </a:r>
            <a:endParaRPr lang="en-US" dirty="0"/>
          </a:p>
        </p:txBody>
      </p:sp>
      <p:sp>
        <p:nvSpPr>
          <p:cNvPr id="3" name="Content Placeholder 2"/>
          <p:cNvSpPr>
            <a:spLocks noGrp="1"/>
          </p:cNvSpPr>
          <p:nvPr>
            <p:ph idx="1"/>
          </p:nvPr>
        </p:nvSpPr>
        <p:spPr>
          <a:xfrm>
            <a:off x="1447800" y="2743200"/>
            <a:ext cx="6629400" cy="1600200"/>
          </a:xfrm>
        </p:spPr>
        <p:txBody>
          <a:bodyPr>
            <a:normAutofit fontScale="92500"/>
          </a:bodyPr>
          <a:lstStyle/>
          <a:p>
            <a:pPr marL="0" indent="0" algn="ctr">
              <a:buNone/>
            </a:pPr>
            <a:r>
              <a:rPr lang="en-US" sz="4400" b="1" dirty="0" smtClean="0">
                <a:solidFill>
                  <a:schemeClr val="bg1"/>
                </a:solidFill>
              </a:rPr>
              <a:t>What are the four types of geothermal heat pumps?</a:t>
            </a:r>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36</a:t>
            </a:fld>
            <a:endParaRPr lang="en-US" dirty="0"/>
          </a:p>
        </p:txBody>
      </p:sp>
    </p:spTree>
    <p:extLst>
      <p:ext uri="{BB962C8B-B14F-4D97-AF65-F5344CB8AC3E}">
        <p14:creationId xmlns:p14="http://schemas.microsoft.com/office/powerpoint/2010/main" val="501453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a:xfrm>
            <a:off x="647700" y="1524000"/>
            <a:ext cx="7848600" cy="1295400"/>
          </a:xfrm>
        </p:spPr>
        <p:txBody>
          <a:bodyPr/>
          <a:lstStyle/>
          <a:p>
            <a:pPr marL="0" indent="0">
              <a:buNone/>
            </a:pPr>
            <a:r>
              <a:rPr lang="en-US" sz="4400" dirty="0"/>
              <a:t>Which design </a:t>
            </a:r>
            <a:r>
              <a:rPr lang="en-US" sz="4400" dirty="0" smtClean="0"/>
              <a:t>would you use?</a:t>
            </a:r>
            <a:endParaRPr lang="en-US" sz="4400"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37</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0400"/>
            <a:ext cx="9144000" cy="3129911"/>
          </a:xfrm>
          <a:prstGeom prst="rect">
            <a:avLst/>
          </a:prstGeom>
        </p:spPr>
      </p:pic>
    </p:spTree>
    <p:extLst>
      <p:ext uri="{BB962C8B-B14F-4D97-AF65-F5344CB8AC3E}">
        <p14:creationId xmlns:p14="http://schemas.microsoft.com/office/powerpoint/2010/main" val="3785278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smtClean="0">
                <a:solidFill>
                  <a:srgbClr val="FFFFFF"/>
                </a:solidFill>
              </a:rPr>
              <a:t>3: GHP Subsystems</a:t>
            </a:r>
            <a:endParaRPr lang="en-US" dirty="0">
              <a:solidFill>
                <a:srgbClr val="FFFFFF"/>
              </a:solidFill>
            </a:endParaRPr>
          </a:p>
        </p:txBody>
      </p:sp>
      <p:sp>
        <p:nvSpPr>
          <p:cNvPr id="3" name="Content Placeholder 2"/>
          <p:cNvSpPr>
            <a:spLocks noGrp="1"/>
          </p:cNvSpPr>
          <p:nvPr>
            <p:ph idx="1"/>
          </p:nvPr>
        </p:nvSpPr>
        <p:spPr>
          <a:xfrm>
            <a:off x="2362200" y="1524000"/>
            <a:ext cx="4648200" cy="3048000"/>
          </a:xfrm>
        </p:spPr>
        <p:txBody>
          <a:bodyPr/>
          <a:lstStyle/>
          <a:p>
            <a:r>
              <a:rPr lang="en-US" dirty="0" smtClean="0">
                <a:solidFill>
                  <a:schemeClr val="bg1"/>
                </a:solidFill>
              </a:rPr>
              <a:t>Earth </a:t>
            </a:r>
            <a:r>
              <a:rPr lang="en-US" dirty="0">
                <a:solidFill>
                  <a:schemeClr val="bg1"/>
                </a:solidFill>
              </a:rPr>
              <a:t>Connector</a:t>
            </a:r>
          </a:p>
          <a:p>
            <a:r>
              <a:rPr lang="en-US" dirty="0" smtClean="0">
                <a:solidFill>
                  <a:schemeClr val="bg1"/>
                </a:solidFill>
              </a:rPr>
              <a:t>Heat </a:t>
            </a:r>
            <a:r>
              <a:rPr lang="en-US" dirty="0">
                <a:solidFill>
                  <a:schemeClr val="bg1"/>
                </a:solidFill>
              </a:rPr>
              <a:t>Transfer Unit</a:t>
            </a:r>
          </a:p>
          <a:p>
            <a:r>
              <a:rPr lang="en-US" dirty="0" smtClean="0">
                <a:solidFill>
                  <a:schemeClr val="bg1"/>
                </a:solidFill>
              </a:rPr>
              <a:t>Distribution </a:t>
            </a:r>
            <a:r>
              <a:rPr lang="en-US" dirty="0">
                <a:solidFill>
                  <a:schemeClr val="bg1"/>
                </a:solidFill>
              </a:rPr>
              <a:t>System</a:t>
            </a:r>
          </a:p>
          <a:p>
            <a:r>
              <a:rPr lang="en-US" dirty="0" smtClean="0">
                <a:solidFill>
                  <a:schemeClr val="bg1"/>
                </a:solidFill>
              </a:rPr>
              <a:t>Water </a:t>
            </a:r>
            <a:r>
              <a:rPr lang="en-US" dirty="0">
                <a:solidFill>
                  <a:schemeClr val="bg1"/>
                </a:solidFill>
              </a:rPr>
              <a:t>Heating</a:t>
            </a:r>
          </a:p>
          <a:p>
            <a:r>
              <a:rPr lang="en-US" dirty="0" smtClean="0">
                <a:solidFill>
                  <a:schemeClr val="bg1"/>
                </a:solidFill>
              </a:rPr>
              <a:t>Efficiency </a:t>
            </a:r>
            <a:r>
              <a:rPr lang="en-US" dirty="0">
                <a:solidFill>
                  <a:schemeClr val="bg1"/>
                </a:solidFill>
              </a:rPr>
              <a:t>&amp; Versatility</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38</a:t>
            </a:fld>
            <a:endParaRPr lang="en-US" dirty="0"/>
          </a:p>
        </p:txBody>
      </p:sp>
    </p:spTree>
    <p:extLst>
      <p:ext uri="{BB962C8B-B14F-4D97-AF65-F5344CB8AC3E}">
        <p14:creationId xmlns:p14="http://schemas.microsoft.com/office/powerpoint/2010/main" val="1676944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43000"/>
            <a:ext cx="9144000" cy="5181600"/>
          </a:xfrm>
          <a:prstGeom prst="rect">
            <a:avLst/>
          </a:prstGeom>
          <a:blipFill dpi="0" rotWithShape="1">
            <a:blip r:embed="rId3">
              <a:alphaModFix amt="38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Geothermal Heat Pump Subsystems </a:t>
            </a:r>
            <a:endParaRPr lang="en-US" dirty="0"/>
          </a:p>
        </p:txBody>
      </p:sp>
      <p:sp>
        <p:nvSpPr>
          <p:cNvPr id="3" name="Content Placeholder 2"/>
          <p:cNvSpPr>
            <a:spLocks noGrp="1"/>
          </p:cNvSpPr>
          <p:nvPr>
            <p:ph idx="1"/>
          </p:nvPr>
        </p:nvSpPr>
        <p:spPr>
          <a:xfrm>
            <a:off x="457200" y="2286000"/>
            <a:ext cx="8229600" cy="2895599"/>
          </a:xfrm>
        </p:spPr>
        <p:txBody>
          <a:bodyPr>
            <a:normAutofit fontScale="62500" lnSpcReduction="20000"/>
          </a:bodyPr>
          <a:lstStyle/>
          <a:p>
            <a:pPr marL="0" indent="0">
              <a:buNone/>
            </a:pPr>
            <a:r>
              <a:rPr lang="en-US" b="1" dirty="0" smtClean="0"/>
              <a:t>		</a:t>
            </a:r>
            <a:r>
              <a:rPr lang="en-US" sz="5800" b="1" dirty="0" smtClean="0"/>
              <a:t>1. Earth Connection</a:t>
            </a:r>
          </a:p>
          <a:p>
            <a:pPr marL="0" indent="0">
              <a:buNone/>
            </a:pPr>
            <a:endParaRPr lang="en-US" sz="5800" b="1" dirty="0" smtClean="0"/>
          </a:p>
          <a:p>
            <a:pPr marL="0" indent="0">
              <a:buNone/>
            </a:pPr>
            <a:r>
              <a:rPr lang="en-US" sz="5800" b="1" dirty="0" smtClean="0"/>
              <a:t>		2. Heat Transfer Unit</a:t>
            </a:r>
          </a:p>
          <a:p>
            <a:pPr marL="0" indent="0">
              <a:buNone/>
            </a:pPr>
            <a:endParaRPr lang="en-US" sz="5800" b="1" dirty="0" smtClean="0"/>
          </a:p>
          <a:p>
            <a:pPr marL="0" indent="0">
              <a:buNone/>
            </a:pPr>
            <a:r>
              <a:rPr lang="en-US" sz="5800" b="1" dirty="0" smtClean="0"/>
              <a:t>		3. Distribution System</a:t>
            </a:r>
            <a:endParaRPr lang="en-US" sz="5800" b="1"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39</a:t>
            </a:fld>
            <a:endParaRPr lang="en-US" dirty="0"/>
          </a:p>
        </p:txBody>
      </p:sp>
    </p:spTree>
    <p:extLst>
      <p:ext uri="{BB962C8B-B14F-4D97-AF65-F5344CB8AC3E}">
        <p14:creationId xmlns:p14="http://schemas.microsoft.com/office/powerpoint/2010/main" val="868701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7" y="1066800"/>
            <a:ext cx="9133901"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smtClean="0">
                <a:solidFill>
                  <a:srgbClr val="FFFFFF"/>
                </a:solidFill>
              </a:rPr>
              <a:t>1: Geothermal </a:t>
            </a:r>
            <a:r>
              <a:rPr lang="en-US" b="1" dirty="0">
                <a:solidFill>
                  <a:srgbClr val="FFFFFF"/>
                </a:solidFill>
              </a:rPr>
              <a:t>Basics</a:t>
            </a:r>
            <a:endParaRPr lang="en-US" dirty="0">
              <a:solidFill>
                <a:srgbClr val="FFFFFF"/>
              </a:solidFill>
            </a:endParaRPr>
          </a:p>
        </p:txBody>
      </p:sp>
      <p:sp>
        <p:nvSpPr>
          <p:cNvPr id="3" name="Content Placeholder 2"/>
          <p:cNvSpPr>
            <a:spLocks noGrp="1"/>
          </p:cNvSpPr>
          <p:nvPr>
            <p:ph idx="1"/>
          </p:nvPr>
        </p:nvSpPr>
        <p:spPr>
          <a:xfrm>
            <a:off x="2286000" y="1600200"/>
            <a:ext cx="5554337" cy="3352800"/>
          </a:xfrm>
        </p:spPr>
        <p:txBody>
          <a:bodyPr>
            <a:normAutofit lnSpcReduction="10000"/>
          </a:bodyPr>
          <a:lstStyle/>
          <a:p>
            <a:r>
              <a:rPr lang="en-US" dirty="0" smtClean="0">
                <a:solidFill>
                  <a:schemeClr val="bg1"/>
                </a:solidFill>
              </a:rPr>
              <a:t>Introduction </a:t>
            </a:r>
            <a:r>
              <a:rPr lang="en-US" dirty="0">
                <a:solidFill>
                  <a:schemeClr val="bg1"/>
                </a:solidFill>
              </a:rPr>
              <a:t>&amp; History</a:t>
            </a:r>
          </a:p>
          <a:p>
            <a:r>
              <a:rPr lang="en-US" dirty="0" smtClean="0">
                <a:solidFill>
                  <a:schemeClr val="bg1"/>
                </a:solidFill>
              </a:rPr>
              <a:t>Electricity </a:t>
            </a:r>
            <a:r>
              <a:rPr lang="en-US" dirty="0">
                <a:solidFill>
                  <a:schemeClr val="bg1"/>
                </a:solidFill>
              </a:rPr>
              <a:t>Production</a:t>
            </a:r>
          </a:p>
          <a:p>
            <a:r>
              <a:rPr lang="en-US" dirty="0" smtClean="0">
                <a:solidFill>
                  <a:schemeClr val="bg1"/>
                </a:solidFill>
              </a:rPr>
              <a:t>Direct-Use</a:t>
            </a:r>
            <a:endParaRPr lang="en-US" dirty="0">
              <a:solidFill>
                <a:schemeClr val="bg1"/>
              </a:solidFill>
            </a:endParaRPr>
          </a:p>
          <a:p>
            <a:r>
              <a:rPr lang="en-US" dirty="0" err="1" smtClean="0">
                <a:solidFill>
                  <a:schemeClr val="bg1"/>
                </a:solidFill>
              </a:rPr>
              <a:t>Geoexchange</a:t>
            </a:r>
            <a:endParaRPr lang="en-US" dirty="0" smtClean="0">
              <a:solidFill>
                <a:schemeClr val="bg1"/>
              </a:solidFill>
            </a:endParaRPr>
          </a:p>
          <a:p>
            <a:r>
              <a:rPr lang="en-US" dirty="0" smtClean="0">
                <a:solidFill>
                  <a:schemeClr val="bg1"/>
                </a:solidFill>
              </a:rPr>
              <a:t>Potential</a:t>
            </a:r>
          </a:p>
          <a:p>
            <a:r>
              <a:rPr lang="en-US" dirty="0" smtClean="0">
                <a:solidFill>
                  <a:schemeClr val="bg1"/>
                </a:solidFill>
              </a:rPr>
              <a:t>Pros </a:t>
            </a:r>
            <a:r>
              <a:rPr lang="en-US" dirty="0">
                <a:solidFill>
                  <a:schemeClr val="bg1"/>
                </a:solidFill>
              </a:rPr>
              <a:t>&amp; Cons</a:t>
            </a:r>
          </a:p>
          <a:p>
            <a:pPr marL="0" indent="0">
              <a:buNone/>
            </a:pPr>
            <a:endParaRPr lang="en-US"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4</a:t>
            </a:fld>
            <a:endParaRPr lang="en-US" dirty="0"/>
          </a:p>
        </p:txBody>
      </p:sp>
    </p:spTree>
    <p:extLst>
      <p:ext uri="{BB962C8B-B14F-4D97-AF65-F5344CB8AC3E}">
        <p14:creationId xmlns:p14="http://schemas.microsoft.com/office/powerpoint/2010/main" val="859233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n-lt"/>
              </a:rPr>
              <a:t>1. Earth Connection Subsystem</a:t>
            </a:r>
            <a:endParaRPr lang="en-US" dirty="0">
              <a:latin typeface="+mn-lt"/>
            </a:endParaRPr>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40</a:t>
            </a:fld>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495" y="3595435"/>
            <a:ext cx="2986439" cy="2663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33400" y="1155567"/>
            <a:ext cx="4191000" cy="2431435"/>
          </a:xfrm>
          <a:prstGeom prst="rect">
            <a:avLst/>
          </a:prstGeom>
          <a:noFill/>
        </p:spPr>
        <p:txBody>
          <a:bodyPr wrap="square" rtlCol="0">
            <a:spAutoFit/>
          </a:bodyPr>
          <a:lstStyle/>
          <a:p>
            <a:r>
              <a:rPr lang="en-US" sz="2400" dirty="0" smtClean="0"/>
              <a:t>Geothermal systems can transfer and deliver heat in </a:t>
            </a:r>
          </a:p>
          <a:p>
            <a:r>
              <a:rPr lang="en-US" sz="2400" dirty="0" smtClean="0"/>
              <a:t>a variety of ways. </a:t>
            </a:r>
          </a:p>
          <a:p>
            <a:endParaRPr lang="en-US" sz="800" dirty="0"/>
          </a:p>
          <a:p>
            <a:r>
              <a:rPr lang="en-US" sz="2400" dirty="0" smtClean="0"/>
              <a:t>Plastic or metal pipes can be inserted in the ground or submerged under water.</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3630009"/>
            <a:ext cx="1438479" cy="2309812"/>
          </a:xfrm>
          <a:prstGeom prst="rect">
            <a:avLst/>
          </a:prstGeom>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3705494"/>
            <a:ext cx="3352800" cy="223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219200"/>
            <a:ext cx="2133600" cy="2304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05438" y="1219200"/>
            <a:ext cx="1871561" cy="2304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2096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Piping Options</a:t>
            </a:r>
            <a:endParaRPr lang="en-US" dirty="0"/>
          </a:p>
        </p:txBody>
      </p:sp>
      <p:sp>
        <p:nvSpPr>
          <p:cNvPr id="3" name="Content Placeholder 2"/>
          <p:cNvSpPr>
            <a:spLocks noGrp="1"/>
          </p:cNvSpPr>
          <p:nvPr>
            <p:ph idx="1"/>
          </p:nvPr>
        </p:nvSpPr>
        <p:spPr>
          <a:xfrm>
            <a:off x="228600" y="1219200"/>
            <a:ext cx="8763000" cy="4906963"/>
          </a:xfrm>
        </p:spPr>
        <p:txBody>
          <a:bodyPr>
            <a:normAutofit fontScale="92500" lnSpcReduction="20000"/>
          </a:bodyPr>
          <a:lstStyle/>
          <a:p>
            <a:pPr marL="0" indent="0">
              <a:buNone/>
            </a:pPr>
            <a:r>
              <a:rPr lang="en-US" sz="2600" dirty="0"/>
              <a:t>P</a:t>
            </a:r>
            <a:r>
              <a:rPr lang="en-US" sz="2600" dirty="0" smtClean="0"/>
              <a:t>lastic piping is less expensive, yet copper </a:t>
            </a:r>
            <a:r>
              <a:rPr lang="en-US" sz="2600" dirty="0"/>
              <a:t>Direct Expansion (DX) </a:t>
            </a:r>
            <a:r>
              <a:rPr lang="en-US" sz="2600" dirty="0" smtClean="0"/>
              <a:t>systems</a:t>
            </a:r>
            <a:r>
              <a:rPr lang="en-US" sz="2600" dirty="0"/>
              <a:t> </a:t>
            </a:r>
            <a:r>
              <a:rPr lang="en-US" sz="2600" dirty="0" smtClean="0"/>
              <a:t>act </a:t>
            </a:r>
            <a:r>
              <a:rPr lang="en-US" sz="2600" dirty="0"/>
              <a:t>like a large </a:t>
            </a:r>
            <a:r>
              <a:rPr lang="en-US" sz="2600" dirty="0" smtClean="0"/>
              <a:t>condenser and have numerous </a:t>
            </a:r>
          </a:p>
          <a:p>
            <a:pPr marL="0" indent="0">
              <a:buNone/>
            </a:pPr>
            <a:r>
              <a:rPr lang="en-US" sz="2600" dirty="0" smtClean="0"/>
              <a:t>ADVANTAGES:</a:t>
            </a:r>
          </a:p>
          <a:p>
            <a:r>
              <a:rPr lang="en-US" sz="2600" dirty="0" smtClean="0"/>
              <a:t>Copper </a:t>
            </a:r>
            <a:r>
              <a:rPr lang="en-US" sz="2600" dirty="0"/>
              <a:t>provides better </a:t>
            </a:r>
            <a:r>
              <a:rPr lang="en-US" sz="2600" dirty="0" smtClean="0"/>
              <a:t>conductivity</a:t>
            </a:r>
          </a:p>
          <a:p>
            <a:r>
              <a:rPr lang="en-US" sz="2600" dirty="0" smtClean="0"/>
              <a:t>Less piping and smaller bore-holes</a:t>
            </a:r>
          </a:p>
          <a:p>
            <a:r>
              <a:rPr lang="en-US" sz="2600" dirty="0" smtClean="0"/>
              <a:t>Ideal for areas with limited space</a:t>
            </a:r>
          </a:p>
          <a:p>
            <a:r>
              <a:rPr lang="en-US" sz="2600" dirty="0" smtClean="0"/>
              <a:t>Fewer components needed</a:t>
            </a:r>
          </a:p>
          <a:p>
            <a:endParaRPr lang="en-US" sz="2600" dirty="0" smtClean="0"/>
          </a:p>
          <a:p>
            <a:pPr marL="0" indent="0">
              <a:buNone/>
            </a:pPr>
            <a:r>
              <a:rPr lang="en-US" sz="2600" dirty="0"/>
              <a:t>DISADVANTAGES: </a:t>
            </a:r>
            <a:endParaRPr lang="en-US" sz="2600" dirty="0" smtClean="0"/>
          </a:p>
          <a:p>
            <a:r>
              <a:rPr lang="en-US" sz="2600" dirty="0" smtClean="0"/>
              <a:t>Toxic refrigerant solution</a:t>
            </a:r>
          </a:p>
          <a:p>
            <a:r>
              <a:rPr lang="en-US" sz="2600" dirty="0"/>
              <a:t>H</a:t>
            </a:r>
            <a:r>
              <a:rPr lang="en-US" sz="2600" dirty="0" smtClean="0"/>
              <a:t>igher </a:t>
            </a:r>
            <a:r>
              <a:rPr lang="en-US" sz="2600" dirty="0"/>
              <a:t>cost of copper </a:t>
            </a:r>
            <a:r>
              <a:rPr lang="en-US" sz="2600" dirty="0" smtClean="0"/>
              <a:t>piping</a:t>
            </a:r>
          </a:p>
          <a:p>
            <a:r>
              <a:rPr lang="en-US" sz="2600" dirty="0" smtClean="0"/>
              <a:t>Copper may not hold up in some soils</a:t>
            </a:r>
          </a:p>
          <a:p>
            <a:r>
              <a:rPr lang="en-US" sz="2600" dirty="0" smtClean="0"/>
              <a:t>Newer technology – possible design flaws</a:t>
            </a:r>
            <a:endParaRPr lang="en-US" sz="2600" dirty="0"/>
          </a:p>
          <a:p>
            <a:endParaRPr lang="en-US"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41</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686" y="3505200"/>
            <a:ext cx="2010883" cy="133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687" y="1981200"/>
            <a:ext cx="2010883"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045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362200"/>
            <a:ext cx="3413847" cy="383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2. Heat Transfer </a:t>
            </a:r>
            <a:r>
              <a:rPr lang="en-US" dirty="0"/>
              <a:t>Subsystem</a:t>
            </a:r>
          </a:p>
        </p:txBody>
      </p:sp>
      <p:sp>
        <p:nvSpPr>
          <p:cNvPr id="3" name="Content Placeholder 2"/>
          <p:cNvSpPr>
            <a:spLocks noGrp="1"/>
          </p:cNvSpPr>
          <p:nvPr>
            <p:ph idx="1"/>
          </p:nvPr>
        </p:nvSpPr>
        <p:spPr>
          <a:xfrm>
            <a:off x="228600" y="1143000"/>
            <a:ext cx="8747847" cy="838199"/>
          </a:xfrm>
        </p:spPr>
        <p:txBody>
          <a:bodyPr>
            <a:normAutofit lnSpcReduction="10000"/>
          </a:bodyPr>
          <a:lstStyle/>
          <a:p>
            <a:pPr marL="0" indent="0" algn="ctr">
              <a:buNone/>
            </a:pPr>
            <a:r>
              <a:rPr lang="en-US" sz="2400" b="1" dirty="0"/>
              <a:t>A</a:t>
            </a:r>
            <a:r>
              <a:rPr lang="en-US" sz="2400" b="1" dirty="0" smtClean="0"/>
              <a:t> </a:t>
            </a:r>
            <a:r>
              <a:rPr lang="en-US" sz="2400" b="1" dirty="0"/>
              <a:t>geothermal heat </a:t>
            </a:r>
            <a:r>
              <a:rPr lang="en-US" sz="2400" b="1" dirty="0" smtClean="0"/>
              <a:t>pump (transfer unit) includes: </a:t>
            </a:r>
          </a:p>
          <a:p>
            <a:pPr marL="0" indent="0" algn="ctr">
              <a:buNone/>
            </a:pPr>
            <a:r>
              <a:rPr lang="en-US" sz="2400" dirty="0" smtClean="0"/>
              <a:t>Loop-to-Refrigerant, Heat Exchanger, Compressor &amp; Controls</a:t>
            </a:r>
            <a:endParaRPr lang="en-US" sz="2400"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42</a:t>
            </a:fld>
            <a:endParaRPr lang="en-US" dirty="0"/>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191638"/>
            <a:ext cx="4724400" cy="4152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4448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Distribution </a:t>
            </a:r>
            <a:r>
              <a:rPr lang="en-US" dirty="0"/>
              <a:t>Subsystem</a:t>
            </a:r>
          </a:p>
        </p:txBody>
      </p:sp>
      <p:sp>
        <p:nvSpPr>
          <p:cNvPr id="3" name="Content Placeholder 2"/>
          <p:cNvSpPr>
            <a:spLocks noGrp="1"/>
          </p:cNvSpPr>
          <p:nvPr>
            <p:ph idx="1"/>
          </p:nvPr>
        </p:nvSpPr>
        <p:spPr>
          <a:xfrm>
            <a:off x="3581400" y="1371600"/>
            <a:ext cx="5334000" cy="3429000"/>
          </a:xfrm>
        </p:spPr>
        <p:txBody>
          <a:bodyPr>
            <a:normAutofit fontScale="85000" lnSpcReduction="10000"/>
          </a:bodyPr>
          <a:lstStyle/>
          <a:p>
            <a:r>
              <a:rPr lang="en-US" sz="2800" dirty="0" smtClean="0"/>
              <a:t>Forced Air Ductwork</a:t>
            </a:r>
          </a:p>
          <a:p>
            <a:r>
              <a:rPr lang="en-US" sz="2800" dirty="0" smtClean="0"/>
              <a:t>Radiant In-Floor Heating</a:t>
            </a:r>
          </a:p>
          <a:p>
            <a:r>
              <a:rPr lang="en-US" sz="2800" dirty="0" smtClean="0"/>
              <a:t>Baseboard Heating</a:t>
            </a:r>
          </a:p>
          <a:p>
            <a:r>
              <a:rPr lang="en-US" sz="2800" dirty="0" smtClean="0"/>
              <a:t>Fan Coil Units</a:t>
            </a:r>
            <a:endParaRPr lang="en-US" sz="2800" dirty="0"/>
          </a:p>
          <a:p>
            <a:endParaRPr lang="en-US" sz="900" dirty="0" smtClean="0"/>
          </a:p>
          <a:p>
            <a:pPr marL="0" indent="0">
              <a:buNone/>
            </a:pPr>
            <a:r>
              <a:rPr lang="en-US" sz="2600" dirty="0" smtClean="0"/>
              <a:t>Systems </a:t>
            </a:r>
            <a:r>
              <a:rPr lang="en-US" sz="2600" dirty="0"/>
              <a:t>that distribute </a:t>
            </a:r>
            <a:r>
              <a:rPr lang="en-US" sz="2600" dirty="0" smtClean="0"/>
              <a:t>heat using ducted</a:t>
            </a:r>
          </a:p>
          <a:p>
            <a:pPr marL="0" indent="0">
              <a:buNone/>
            </a:pPr>
            <a:r>
              <a:rPr lang="en-US" sz="2600" dirty="0" smtClean="0"/>
              <a:t>air </a:t>
            </a:r>
            <a:r>
              <a:rPr lang="en-US" sz="2600" dirty="0"/>
              <a:t>also </a:t>
            </a:r>
            <a:r>
              <a:rPr lang="en-US" sz="2600" dirty="0" smtClean="0"/>
              <a:t>contain the </a:t>
            </a:r>
            <a:r>
              <a:rPr lang="en-US" sz="2600" dirty="0"/>
              <a:t>air handler, duct fan, </a:t>
            </a:r>
            <a:endParaRPr lang="en-US" sz="2600" dirty="0" smtClean="0"/>
          </a:p>
          <a:p>
            <a:pPr marL="0" indent="0">
              <a:buNone/>
            </a:pPr>
            <a:r>
              <a:rPr lang="en-US" sz="2600" dirty="0" smtClean="0"/>
              <a:t>filter</a:t>
            </a:r>
            <a:r>
              <a:rPr lang="en-US" sz="2600" dirty="0"/>
              <a:t>, refrigerant-to-air heat </a:t>
            </a:r>
            <a:r>
              <a:rPr lang="en-US" sz="2600" dirty="0" smtClean="0"/>
              <a:t>exchanger</a:t>
            </a:r>
            <a:r>
              <a:rPr lang="en-US" sz="2600" dirty="0"/>
              <a:t>, </a:t>
            </a:r>
            <a:endParaRPr lang="en-US" sz="2600" dirty="0" smtClean="0"/>
          </a:p>
          <a:p>
            <a:pPr marL="0" indent="0">
              <a:buNone/>
            </a:pPr>
            <a:r>
              <a:rPr lang="en-US" sz="2600" dirty="0"/>
              <a:t>a</a:t>
            </a:r>
            <a:r>
              <a:rPr lang="en-US" sz="2600" dirty="0" smtClean="0"/>
              <a:t>nd condensate removal </a:t>
            </a:r>
            <a:r>
              <a:rPr lang="en-US" sz="2600" dirty="0"/>
              <a:t>system for </a:t>
            </a:r>
            <a:r>
              <a:rPr lang="en-US" sz="2600" dirty="0" smtClean="0"/>
              <a:t>AC.</a:t>
            </a:r>
            <a:endParaRPr lang="en-US" sz="2600"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43</a:t>
            </a:fld>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199"/>
            <a:ext cx="3200400" cy="501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800600"/>
            <a:ext cx="4981575" cy="140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6928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ordelia\Desktop\_PICS INFO 4 MODS\10 Geothermal\geothermal\volcanowallpap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1"/>
            <a:ext cx="9144000" cy="52577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Pop Quiz!</a:t>
            </a:r>
            <a:endParaRPr lang="en-US" dirty="0"/>
          </a:p>
        </p:txBody>
      </p:sp>
      <p:sp>
        <p:nvSpPr>
          <p:cNvPr id="3" name="Content Placeholder 2"/>
          <p:cNvSpPr>
            <a:spLocks noGrp="1"/>
          </p:cNvSpPr>
          <p:nvPr>
            <p:ph idx="1"/>
          </p:nvPr>
        </p:nvSpPr>
        <p:spPr>
          <a:xfrm>
            <a:off x="1333500" y="1447800"/>
            <a:ext cx="6477000" cy="1447800"/>
          </a:xfrm>
        </p:spPr>
        <p:txBody>
          <a:bodyPr>
            <a:normAutofit lnSpcReduction="10000"/>
          </a:bodyPr>
          <a:lstStyle/>
          <a:p>
            <a:pPr marL="0" indent="0" algn="ctr">
              <a:buNone/>
            </a:pPr>
            <a:r>
              <a:rPr lang="en-US" sz="4400" dirty="0" smtClean="0">
                <a:solidFill>
                  <a:srgbClr val="FFFF00"/>
                </a:solidFill>
              </a:rPr>
              <a:t>What are the three main </a:t>
            </a:r>
          </a:p>
          <a:p>
            <a:pPr marL="0" indent="0" algn="ctr">
              <a:buNone/>
            </a:pPr>
            <a:r>
              <a:rPr lang="en-US" sz="4400" dirty="0" smtClean="0">
                <a:solidFill>
                  <a:srgbClr val="FFFF00"/>
                </a:solidFill>
              </a:rPr>
              <a:t>subsystems of a GHP?</a:t>
            </a:r>
            <a:endParaRPr lang="en-US" sz="4400" dirty="0">
              <a:solidFill>
                <a:srgbClr val="FFFF00"/>
              </a:solidFill>
            </a:endParaRPr>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44</a:t>
            </a:fld>
            <a:endParaRPr lang="en-US" dirty="0"/>
          </a:p>
        </p:txBody>
      </p:sp>
    </p:spTree>
    <p:extLst>
      <p:ext uri="{BB962C8B-B14F-4D97-AF65-F5344CB8AC3E}">
        <p14:creationId xmlns:p14="http://schemas.microsoft.com/office/powerpoint/2010/main" val="1434470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Geoexchange</a:t>
            </a:r>
            <a:r>
              <a:rPr lang="en-US" dirty="0" smtClean="0"/>
              <a:t> Water Heating</a:t>
            </a:r>
            <a:endParaRPr lang="en-US"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45</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399" y="1295400"/>
            <a:ext cx="5839575" cy="493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www.nhcontractors.net/wp-content/uploads/2010/12/desuperhea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28599" y="3577388"/>
            <a:ext cx="2667000" cy="26504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1295400"/>
            <a:ext cx="3124200" cy="2092881"/>
          </a:xfrm>
          <a:prstGeom prst="rect">
            <a:avLst/>
          </a:prstGeom>
          <a:noFill/>
        </p:spPr>
        <p:txBody>
          <a:bodyPr wrap="square" rtlCol="0">
            <a:spAutoFit/>
          </a:bodyPr>
          <a:lstStyle/>
          <a:p>
            <a:pPr algn="ctr"/>
            <a:r>
              <a:rPr lang="en-US" b="1" dirty="0" smtClean="0"/>
              <a:t> </a:t>
            </a:r>
            <a:r>
              <a:rPr lang="en-US" b="1" dirty="0" err="1" smtClean="0"/>
              <a:t>Desuperheater</a:t>
            </a:r>
            <a:r>
              <a:rPr lang="en-US" b="1" dirty="0" smtClean="0"/>
              <a:t> :</a:t>
            </a:r>
          </a:p>
          <a:p>
            <a:pPr algn="ctr"/>
            <a:endParaRPr lang="en-US" sz="400" b="1" dirty="0" smtClean="0"/>
          </a:p>
          <a:p>
            <a:r>
              <a:rPr lang="en-US" dirty="0"/>
              <a:t>A</a:t>
            </a:r>
            <a:r>
              <a:rPr lang="en-US" dirty="0" smtClean="0"/>
              <a:t> </a:t>
            </a:r>
            <a:r>
              <a:rPr lang="en-US" dirty="0"/>
              <a:t>secondary heat </a:t>
            </a:r>
            <a:r>
              <a:rPr lang="en-US" dirty="0" smtClean="0"/>
              <a:t>exchanger </a:t>
            </a:r>
            <a:r>
              <a:rPr lang="en-US" dirty="0"/>
              <a:t>that transfers </a:t>
            </a:r>
            <a:r>
              <a:rPr lang="en-US" dirty="0" smtClean="0"/>
              <a:t>heat from a ground-loop system to a domestic hot water tank with </a:t>
            </a:r>
          </a:p>
          <a:p>
            <a:r>
              <a:rPr lang="en-US" dirty="0" smtClean="0"/>
              <a:t>3 times the efficiently of conventional systems.</a:t>
            </a:r>
            <a:endParaRPr lang="en-US" dirty="0"/>
          </a:p>
        </p:txBody>
      </p:sp>
    </p:spTree>
    <p:extLst>
      <p:ext uri="{BB962C8B-B14F-4D97-AF65-F5344CB8AC3E}">
        <p14:creationId xmlns:p14="http://schemas.microsoft.com/office/powerpoint/2010/main" val="11137372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187" y="1606085"/>
            <a:ext cx="2969088" cy="4203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Efficiency &amp; Versatility</a:t>
            </a:r>
            <a:endParaRPr lang="en-US" dirty="0"/>
          </a:p>
        </p:txBody>
      </p:sp>
      <p:sp>
        <p:nvSpPr>
          <p:cNvPr id="3" name="Content Placeholder 2"/>
          <p:cNvSpPr>
            <a:spLocks noGrp="1"/>
          </p:cNvSpPr>
          <p:nvPr>
            <p:ph idx="1"/>
          </p:nvPr>
        </p:nvSpPr>
        <p:spPr>
          <a:xfrm>
            <a:off x="152400" y="1219200"/>
            <a:ext cx="8763000" cy="4906963"/>
          </a:xfrm>
        </p:spPr>
        <p:txBody>
          <a:bodyPr>
            <a:normAutofit/>
          </a:bodyPr>
          <a:lstStyle/>
          <a:p>
            <a:pPr marL="0" indent="0" algn="ctr">
              <a:buNone/>
            </a:pPr>
            <a:endParaRPr lang="en-US" b="1" dirty="0" smtClean="0"/>
          </a:p>
          <a:p>
            <a:pPr algn="ctr"/>
            <a:endParaRPr lang="en-US" b="1" dirty="0"/>
          </a:p>
          <a:p>
            <a:pPr algn="ctr"/>
            <a:endParaRPr lang="en-US" b="1" dirty="0" smtClean="0"/>
          </a:p>
          <a:p>
            <a:pPr algn="ctr"/>
            <a:endParaRPr lang="en-US" b="1" dirty="0" smtClean="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46</a:t>
            </a:fld>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057400"/>
            <a:ext cx="1981200" cy="3300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0578" y="5646495"/>
            <a:ext cx="8771021" cy="369332"/>
          </a:xfrm>
          <a:prstGeom prst="rect">
            <a:avLst/>
          </a:prstGeom>
          <a:noFill/>
        </p:spPr>
        <p:txBody>
          <a:bodyPr wrap="square" rtlCol="0">
            <a:spAutoFit/>
          </a:bodyPr>
          <a:lstStyle/>
          <a:p>
            <a:r>
              <a:rPr lang="en-US" dirty="0" smtClean="0"/>
              <a:t>2-Speed Dual </a:t>
            </a:r>
            <a:r>
              <a:rPr lang="en-US" dirty="0"/>
              <a:t>Compressors </a:t>
            </a:r>
            <a:r>
              <a:rPr lang="en-US" dirty="0" smtClean="0"/>
              <a:t>      Scroll Compressor              Dual Source Heat Pump</a:t>
            </a:r>
            <a:endParaRPr lang="en-US" dirty="0"/>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0275" y="2462246"/>
            <a:ext cx="313372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4800" y="1224044"/>
            <a:ext cx="8839200" cy="400110"/>
          </a:xfrm>
          <a:prstGeom prst="rect">
            <a:avLst/>
          </a:prstGeom>
          <a:noFill/>
        </p:spPr>
        <p:txBody>
          <a:bodyPr wrap="square" rtlCol="0">
            <a:spAutoFit/>
          </a:bodyPr>
          <a:lstStyle/>
          <a:p>
            <a:r>
              <a:rPr lang="en-US" sz="2000" b="1" dirty="0" err="1" smtClean="0"/>
              <a:t>Geoexchange</a:t>
            </a:r>
            <a:r>
              <a:rPr lang="en-US" sz="2000" b="1" dirty="0" smtClean="0"/>
              <a:t> use some of the most advanced efficiency technologies.</a:t>
            </a:r>
            <a:endParaRPr lang="en-US" sz="2000" b="1" dirty="0"/>
          </a:p>
        </p:txBody>
      </p:sp>
    </p:spTree>
    <p:extLst>
      <p:ext uri="{BB962C8B-B14F-4D97-AF65-F5344CB8AC3E}">
        <p14:creationId xmlns:p14="http://schemas.microsoft.com/office/powerpoint/2010/main" val="2263334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1" y="1066800"/>
            <a:ext cx="914659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pPr lvl="0"/>
            <a:r>
              <a:rPr lang="en-US" b="1" dirty="0" smtClean="0">
                <a:solidFill>
                  <a:srgbClr val="FFFFFF"/>
                </a:solidFill>
              </a:rPr>
              <a:t>4: Project Development</a:t>
            </a:r>
            <a:endParaRPr lang="en-US" dirty="0">
              <a:solidFill>
                <a:srgbClr val="FFFFFF"/>
              </a:solidFill>
            </a:endParaRPr>
          </a:p>
        </p:txBody>
      </p:sp>
      <p:sp>
        <p:nvSpPr>
          <p:cNvPr id="3" name="Content Placeholder 2"/>
          <p:cNvSpPr>
            <a:spLocks noGrp="1"/>
          </p:cNvSpPr>
          <p:nvPr>
            <p:ph idx="1"/>
          </p:nvPr>
        </p:nvSpPr>
        <p:spPr>
          <a:xfrm>
            <a:off x="1752600" y="1676400"/>
            <a:ext cx="5943600" cy="3124200"/>
          </a:xfrm>
        </p:spPr>
        <p:txBody>
          <a:bodyPr/>
          <a:lstStyle/>
          <a:p>
            <a:r>
              <a:rPr lang="en-US" dirty="0" smtClean="0">
                <a:solidFill>
                  <a:schemeClr val="bg1"/>
                </a:solidFill>
              </a:rPr>
              <a:t>Site Considerations/Sizing</a:t>
            </a:r>
          </a:p>
          <a:p>
            <a:r>
              <a:rPr lang="en-US" dirty="0" smtClean="0">
                <a:solidFill>
                  <a:schemeClr val="bg1"/>
                </a:solidFill>
              </a:rPr>
              <a:t>Cost/Installation/Maintenance</a:t>
            </a:r>
          </a:p>
          <a:p>
            <a:r>
              <a:rPr lang="en-US" dirty="0" smtClean="0">
                <a:solidFill>
                  <a:schemeClr val="bg1"/>
                </a:solidFill>
              </a:rPr>
              <a:t>Economics/Funding</a:t>
            </a:r>
          </a:p>
          <a:p>
            <a:r>
              <a:rPr lang="en-US" dirty="0" smtClean="0">
                <a:solidFill>
                  <a:schemeClr val="bg1"/>
                </a:solidFill>
              </a:rPr>
              <a:t>Data Systems</a:t>
            </a:r>
          </a:p>
          <a:p>
            <a:r>
              <a:rPr lang="en-US" dirty="0" smtClean="0">
                <a:solidFill>
                  <a:schemeClr val="bg1"/>
                </a:solidFill>
              </a:rPr>
              <a:t>Additional </a:t>
            </a:r>
            <a:r>
              <a:rPr lang="en-US" dirty="0">
                <a:solidFill>
                  <a:schemeClr val="bg1"/>
                </a:solidFill>
              </a:rPr>
              <a:t>Resources</a:t>
            </a:r>
          </a:p>
          <a:p>
            <a:endParaRPr lang="en-US"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47</a:t>
            </a:fld>
            <a:endParaRPr lang="en-US" dirty="0"/>
          </a:p>
        </p:txBody>
      </p:sp>
    </p:spTree>
    <p:extLst>
      <p:ext uri="{BB962C8B-B14F-4D97-AF65-F5344CB8AC3E}">
        <p14:creationId xmlns:p14="http://schemas.microsoft.com/office/powerpoint/2010/main" val="1124351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Development</a:t>
            </a:r>
            <a:endParaRPr lang="en-US" dirty="0"/>
          </a:p>
        </p:txBody>
      </p:sp>
      <p:sp>
        <p:nvSpPr>
          <p:cNvPr id="3" name="Content Placeholder 2"/>
          <p:cNvSpPr>
            <a:spLocks noGrp="1"/>
          </p:cNvSpPr>
          <p:nvPr>
            <p:ph idx="1"/>
          </p:nvPr>
        </p:nvSpPr>
        <p:spPr>
          <a:xfrm>
            <a:off x="762000" y="1524000"/>
            <a:ext cx="6643687" cy="4495800"/>
          </a:xfrm>
        </p:spPr>
        <p:txBody>
          <a:bodyPr>
            <a:normAutofit fontScale="92500" lnSpcReduction="20000"/>
          </a:bodyPr>
          <a:lstStyle/>
          <a:p>
            <a:r>
              <a:rPr lang="en-US" dirty="0" smtClean="0"/>
              <a:t>Site Considerations</a:t>
            </a:r>
          </a:p>
          <a:p>
            <a:endParaRPr lang="en-US" sz="900" dirty="0" smtClean="0"/>
          </a:p>
          <a:p>
            <a:r>
              <a:rPr lang="en-US" dirty="0" smtClean="0"/>
              <a:t>System Sizing</a:t>
            </a:r>
          </a:p>
          <a:p>
            <a:endParaRPr lang="en-US" sz="900" dirty="0" smtClean="0"/>
          </a:p>
          <a:p>
            <a:r>
              <a:rPr lang="en-US" dirty="0" smtClean="0"/>
              <a:t>Cost, Installation &amp; </a:t>
            </a:r>
          </a:p>
          <a:p>
            <a:pPr marL="0" indent="0">
              <a:buNone/>
            </a:pPr>
            <a:r>
              <a:rPr lang="en-US" dirty="0"/>
              <a:t> </a:t>
            </a:r>
            <a:r>
              <a:rPr lang="en-US" dirty="0" smtClean="0"/>
              <a:t>   Maintenance</a:t>
            </a:r>
          </a:p>
          <a:p>
            <a:pPr marL="0" indent="0">
              <a:buNone/>
            </a:pPr>
            <a:endParaRPr lang="en-US" sz="900" dirty="0" smtClean="0"/>
          </a:p>
          <a:p>
            <a:r>
              <a:rPr lang="en-US" dirty="0" smtClean="0"/>
              <a:t>Economics</a:t>
            </a:r>
          </a:p>
          <a:p>
            <a:endParaRPr lang="en-US" sz="1000" dirty="0"/>
          </a:p>
          <a:p>
            <a:r>
              <a:rPr lang="en-US" dirty="0"/>
              <a:t>Data </a:t>
            </a:r>
            <a:r>
              <a:rPr lang="en-US" dirty="0" smtClean="0"/>
              <a:t>Systems</a:t>
            </a:r>
          </a:p>
          <a:p>
            <a:endParaRPr lang="en-US" sz="1000" dirty="0"/>
          </a:p>
          <a:p>
            <a:r>
              <a:rPr lang="en-US" dirty="0"/>
              <a:t>Feasibility </a:t>
            </a:r>
            <a:r>
              <a:rPr lang="en-US" dirty="0" smtClean="0"/>
              <a:t>Studies</a:t>
            </a:r>
            <a:endParaRPr lang="en-US" dirty="0"/>
          </a:p>
          <a:p>
            <a:endParaRPr lang="en-US" sz="1100" dirty="0" smtClean="0"/>
          </a:p>
          <a:p>
            <a:r>
              <a:rPr lang="en-US" dirty="0" smtClean="0"/>
              <a:t>Additional Resources</a:t>
            </a:r>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48</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219200"/>
            <a:ext cx="3076575"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1646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43000"/>
            <a:ext cx="9144000" cy="5181600"/>
          </a:xfrm>
          <a:prstGeom prst="rect">
            <a:avLst/>
          </a:prstGeom>
          <a:blipFill dpi="0" rotWithShape="1">
            <a:blip r:embed="rId3">
              <a:alphaModFix amt="29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Site Selection</a:t>
            </a:r>
            <a:endParaRPr lang="en-US" dirty="0"/>
          </a:p>
        </p:txBody>
      </p:sp>
      <p:sp>
        <p:nvSpPr>
          <p:cNvPr id="3" name="Content Placeholder 2"/>
          <p:cNvSpPr>
            <a:spLocks noGrp="1"/>
          </p:cNvSpPr>
          <p:nvPr>
            <p:ph idx="1"/>
          </p:nvPr>
        </p:nvSpPr>
        <p:spPr>
          <a:xfrm>
            <a:off x="457200" y="1676400"/>
            <a:ext cx="8229600" cy="4449763"/>
          </a:xfrm>
        </p:spPr>
        <p:txBody>
          <a:bodyPr>
            <a:normAutofit lnSpcReduction="10000"/>
          </a:bodyPr>
          <a:lstStyle/>
          <a:p>
            <a:r>
              <a:rPr lang="en-US" sz="2800" b="1" dirty="0" smtClean="0">
                <a:solidFill>
                  <a:schemeClr val="bg2">
                    <a:lumMod val="25000"/>
                  </a:schemeClr>
                </a:solidFill>
              </a:rPr>
              <a:t>Geology - </a:t>
            </a:r>
            <a:r>
              <a:rPr lang="en-US" sz="2800" dirty="0" smtClean="0">
                <a:solidFill>
                  <a:schemeClr val="bg2">
                    <a:lumMod val="25000"/>
                  </a:schemeClr>
                </a:solidFill>
              </a:rPr>
              <a:t>soil </a:t>
            </a:r>
            <a:r>
              <a:rPr lang="en-US" sz="2800" dirty="0">
                <a:solidFill>
                  <a:schemeClr val="bg2">
                    <a:lumMod val="25000"/>
                  </a:schemeClr>
                </a:solidFill>
              </a:rPr>
              <a:t>and </a:t>
            </a:r>
            <a:r>
              <a:rPr lang="en-US" sz="2800" dirty="0" smtClean="0">
                <a:solidFill>
                  <a:schemeClr val="bg2">
                    <a:lumMod val="25000"/>
                  </a:schemeClr>
                </a:solidFill>
              </a:rPr>
              <a:t>rock </a:t>
            </a:r>
            <a:r>
              <a:rPr lang="en-US" sz="2800" dirty="0">
                <a:solidFill>
                  <a:schemeClr val="bg2">
                    <a:lumMod val="25000"/>
                  </a:schemeClr>
                </a:solidFill>
              </a:rPr>
              <a:t>composition</a:t>
            </a:r>
            <a:r>
              <a:rPr lang="en-US" sz="2800" dirty="0" smtClean="0">
                <a:solidFill>
                  <a:schemeClr val="bg2">
                    <a:lumMod val="25000"/>
                  </a:schemeClr>
                </a:solidFill>
              </a:rPr>
              <a:t> can </a:t>
            </a:r>
            <a:r>
              <a:rPr lang="en-US" sz="2800" dirty="0">
                <a:solidFill>
                  <a:schemeClr val="bg2">
                    <a:lumMod val="25000"/>
                  </a:schemeClr>
                </a:solidFill>
              </a:rPr>
              <a:t>affect heat transfer </a:t>
            </a:r>
            <a:r>
              <a:rPr lang="en-US" sz="2800" dirty="0" smtClean="0">
                <a:solidFill>
                  <a:schemeClr val="bg2">
                    <a:lumMod val="25000"/>
                  </a:schemeClr>
                </a:solidFill>
              </a:rPr>
              <a:t>rates</a:t>
            </a:r>
          </a:p>
          <a:p>
            <a:endParaRPr lang="en-US" sz="800" b="1" dirty="0" smtClean="0"/>
          </a:p>
          <a:p>
            <a:r>
              <a:rPr lang="en-US" sz="2800" b="1" dirty="0" smtClean="0">
                <a:solidFill>
                  <a:srgbClr val="0070C0"/>
                </a:solidFill>
              </a:rPr>
              <a:t>Hydrology – </a:t>
            </a:r>
            <a:r>
              <a:rPr lang="en-US" sz="2800" dirty="0" smtClean="0">
                <a:solidFill>
                  <a:srgbClr val="0070C0"/>
                </a:solidFill>
              </a:rPr>
              <a:t>Water availability, depth</a:t>
            </a:r>
            <a:r>
              <a:rPr lang="en-US" sz="2800" dirty="0">
                <a:solidFill>
                  <a:srgbClr val="0070C0"/>
                </a:solidFill>
              </a:rPr>
              <a:t>, volume, </a:t>
            </a:r>
            <a:r>
              <a:rPr lang="en-US" sz="2800" dirty="0" smtClean="0">
                <a:solidFill>
                  <a:srgbClr val="0070C0"/>
                </a:solidFill>
              </a:rPr>
              <a:t>and quality will determine your options</a:t>
            </a:r>
          </a:p>
          <a:p>
            <a:endParaRPr lang="en-US" sz="800" b="1" dirty="0" smtClean="0"/>
          </a:p>
          <a:p>
            <a:r>
              <a:rPr lang="en-US" sz="2800" b="1" dirty="0">
                <a:solidFill>
                  <a:srgbClr val="008000"/>
                </a:solidFill>
              </a:rPr>
              <a:t>Land </a:t>
            </a:r>
            <a:r>
              <a:rPr lang="en-US" sz="2800" b="1" dirty="0" smtClean="0">
                <a:solidFill>
                  <a:srgbClr val="008000"/>
                </a:solidFill>
              </a:rPr>
              <a:t>Availability - </a:t>
            </a:r>
            <a:r>
              <a:rPr lang="en-US" sz="2800" dirty="0">
                <a:solidFill>
                  <a:srgbClr val="008000"/>
                </a:solidFill>
              </a:rPr>
              <a:t>The </a:t>
            </a:r>
            <a:r>
              <a:rPr lang="en-US" sz="2800" dirty="0" smtClean="0">
                <a:solidFill>
                  <a:srgbClr val="008000"/>
                </a:solidFill>
              </a:rPr>
              <a:t>amount/layout </a:t>
            </a:r>
            <a:r>
              <a:rPr lang="en-US" sz="2800" dirty="0">
                <a:solidFill>
                  <a:srgbClr val="008000"/>
                </a:solidFill>
              </a:rPr>
              <a:t>of your </a:t>
            </a:r>
            <a:r>
              <a:rPr lang="en-US" sz="2800" dirty="0" smtClean="0">
                <a:solidFill>
                  <a:srgbClr val="008000"/>
                </a:solidFill>
              </a:rPr>
              <a:t>land and location </a:t>
            </a:r>
            <a:r>
              <a:rPr lang="en-US" sz="2800" dirty="0">
                <a:solidFill>
                  <a:srgbClr val="008000"/>
                </a:solidFill>
              </a:rPr>
              <a:t>of underground utilities </a:t>
            </a:r>
            <a:r>
              <a:rPr lang="en-US" sz="2800" dirty="0" smtClean="0">
                <a:solidFill>
                  <a:srgbClr val="008000"/>
                </a:solidFill>
              </a:rPr>
              <a:t>also </a:t>
            </a:r>
            <a:r>
              <a:rPr lang="en-US" sz="2800" dirty="0">
                <a:solidFill>
                  <a:srgbClr val="008000"/>
                </a:solidFill>
              </a:rPr>
              <a:t>contribute to your system </a:t>
            </a:r>
            <a:r>
              <a:rPr lang="en-US" sz="2800" dirty="0" smtClean="0">
                <a:solidFill>
                  <a:srgbClr val="008000"/>
                </a:solidFill>
              </a:rPr>
              <a:t>design</a:t>
            </a:r>
          </a:p>
          <a:p>
            <a:endParaRPr lang="en-US" sz="900" b="1" dirty="0" smtClean="0"/>
          </a:p>
          <a:p>
            <a:pPr marL="0" indent="0">
              <a:buNone/>
            </a:pPr>
            <a:r>
              <a:rPr lang="en-US" dirty="0" smtClean="0">
                <a:solidFill>
                  <a:srgbClr val="7030A0"/>
                </a:solidFill>
              </a:rPr>
              <a:t>Q: How might the above factors affect your geothermal options? Give design examples.</a:t>
            </a:r>
            <a:endParaRPr lang="en-US" dirty="0">
              <a:solidFill>
                <a:srgbClr val="7030A0"/>
              </a:solidFill>
            </a:endParaRPr>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49</a:t>
            </a:fld>
            <a:endParaRPr lang="en-US" dirty="0"/>
          </a:p>
        </p:txBody>
      </p:sp>
    </p:spTree>
    <p:extLst>
      <p:ext uri="{BB962C8B-B14F-4D97-AF65-F5344CB8AC3E}">
        <p14:creationId xmlns:p14="http://schemas.microsoft.com/office/powerpoint/2010/main" val="1017582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43000"/>
            <a:ext cx="8991600" cy="5105400"/>
          </a:xfrm>
          <a:prstGeom prst="rect">
            <a:avLst/>
          </a:prstGeom>
        </p:spPr>
      </p:pic>
      <p:sp>
        <p:nvSpPr>
          <p:cNvPr id="2" name="Title 1"/>
          <p:cNvSpPr>
            <a:spLocks noGrp="1"/>
          </p:cNvSpPr>
          <p:nvPr>
            <p:ph type="title"/>
          </p:nvPr>
        </p:nvSpPr>
        <p:spPr/>
        <p:txBody>
          <a:bodyPr/>
          <a:lstStyle/>
          <a:p>
            <a:r>
              <a:rPr lang="en-US" dirty="0" smtClean="0"/>
              <a:t>Introduction to Geothermal</a:t>
            </a:r>
            <a:endParaRPr lang="en-US" dirty="0"/>
          </a:p>
        </p:txBody>
      </p:sp>
      <p:sp>
        <p:nvSpPr>
          <p:cNvPr id="3" name="Content Placeholder 2"/>
          <p:cNvSpPr>
            <a:spLocks noGrp="1"/>
          </p:cNvSpPr>
          <p:nvPr>
            <p:ph idx="1"/>
          </p:nvPr>
        </p:nvSpPr>
        <p:spPr>
          <a:xfrm>
            <a:off x="92242" y="1070811"/>
            <a:ext cx="8610600" cy="2205789"/>
          </a:xfrm>
        </p:spPr>
        <p:txBody>
          <a:bodyPr>
            <a:noAutofit/>
          </a:bodyPr>
          <a:lstStyle/>
          <a:p>
            <a:pPr marL="0" indent="0">
              <a:buNone/>
            </a:pPr>
            <a:r>
              <a:rPr lang="en-US" sz="2600" b="1" dirty="0">
                <a:solidFill>
                  <a:srgbClr val="FF0000"/>
                </a:solidFill>
              </a:rPr>
              <a:t>Geothermal energy is </a:t>
            </a:r>
            <a:r>
              <a:rPr lang="en-US" sz="2600" b="1" dirty="0" smtClean="0">
                <a:solidFill>
                  <a:srgbClr val="FF0000"/>
                </a:solidFill>
              </a:rPr>
              <a:t>heat that </a:t>
            </a:r>
          </a:p>
          <a:p>
            <a:pPr marL="0" indent="0">
              <a:buNone/>
            </a:pPr>
            <a:r>
              <a:rPr lang="en-US" sz="2600" b="1" dirty="0" smtClean="0">
                <a:solidFill>
                  <a:srgbClr val="FF0000"/>
                </a:solidFill>
              </a:rPr>
              <a:t>is generated (from the core) </a:t>
            </a:r>
          </a:p>
          <a:p>
            <a:pPr marL="0" indent="0">
              <a:buNone/>
            </a:pPr>
            <a:r>
              <a:rPr lang="en-US" sz="2600" b="1" dirty="0" smtClean="0">
                <a:solidFill>
                  <a:srgbClr val="FF0000"/>
                </a:solidFill>
              </a:rPr>
              <a:t>and stored (from the sun) </a:t>
            </a:r>
          </a:p>
          <a:p>
            <a:pPr marL="0" indent="0">
              <a:buNone/>
            </a:pPr>
            <a:r>
              <a:rPr lang="en-US" sz="2600" b="1" dirty="0" smtClean="0">
                <a:solidFill>
                  <a:srgbClr val="FF0000"/>
                </a:solidFill>
              </a:rPr>
              <a:t>inside </a:t>
            </a:r>
            <a:r>
              <a:rPr lang="en-US" sz="2600" b="1" dirty="0">
                <a:solidFill>
                  <a:srgbClr val="FF0000"/>
                </a:solidFill>
              </a:rPr>
              <a:t>the Earth</a:t>
            </a:r>
            <a:r>
              <a:rPr lang="en-US" sz="2600" b="1" dirty="0" smtClean="0">
                <a:solidFill>
                  <a:srgbClr val="FF0000"/>
                </a:solidFill>
              </a:rPr>
              <a:t>.</a:t>
            </a:r>
          </a:p>
          <a:p>
            <a:pPr marL="0" indent="0">
              <a:buNone/>
            </a:pPr>
            <a:endParaRPr lang="en-US" sz="2600" dirty="0" smtClean="0">
              <a:solidFill>
                <a:srgbClr val="FFFF00"/>
              </a:solidFill>
            </a:endParaRPr>
          </a:p>
          <a:p>
            <a:pPr marL="0" indent="0">
              <a:buNone/>
            </a:pPr>
            <a:endParaRPr lang="en-US" sz="4000" dirty="0">
              <a:solidFill>
                <a:srgbClr val="FFFF00"/>
              </a:solidFill>
            </a:endParaRPr>
          </a:p>
          <a:p>
            <a:pPr marL="0" indent="0">
              <a:buNone/>
            </a:pPr>
            <a:r>
              <a:rPr lang="en-US" sz="2600" dirty="0" smtClean="0">
                <a:solidFill>
                  <a:srgbClr val="FFFF00"/>
                </a:solidFill>
              </a:rPr>
              <a:t>                           </a:t>
            </a:r>
          </a:p>
          <a:p>
            <a:pPr marL="0" indent="0">
              <a:buNone/>
            </a:pPr>
            <a:endParaRPr lang="en-US" sz="3600" dirty="0">
              <a:solidFill>
                <a:srgbClr val="FFFF00"/>
              </a:solidFill>
            </a:endParaRPr>
          </a:p>
          <a:p>
            <a:pPr marL="0" indent="0" algn="ctr">
              <a:buNone/>
            </a:pPr>
            <a:r>
              <a:rPr lang="en-US" sz="2600" dirty="0" smtClean="0">
                <a:solidFill>
                  <a:srgbClr val="FFFF00"/>
                </a:solidFill>
              </a:rPr>
              <a:t>Geothermal places third </a:t>
            </a:r>
            <a:r>
              <a:rPr lang="en-US" sz="2600" dirty="0">
                <a:solidFill>
                  <a:srgbClr val="FFFF00"/>
                </a:solidFill>
              </a:rPr>
              <a:t>among </a:t>
            </a:r>
            <a:r>
              <a:rPr lang="en-US" sz="2600" dirty="0" smtClean="0">
                <a:solidFill>
                  <a:srgbClr val="FFFF00"/>
                </a:solidFill>
              </a:rPr>
              <a:t>renewable energy production, </a:t>
            </a:r>
            <a:r>
              <a:rPr lang="en-US" sz="2600" dirty="0">
                <a:solidFill>
                  <a:srgbClr val="FFFF00"/>
                </a:solidFill>
              </a:rPr>
              <a:t>following hydroelectricity and </a:t>
            </a:r>
            <a:r>
              <a:rPr lang="en-US" sz="2600" dirty="0" smtClean="0">
                <a:solidFill>
                  <a:srgbClr val="FFFF00"/>
                </a:solidFill>
              </a:rPr>
              <a:t>biomass.</a:t>
            </a:r>
          </a:p>
        </p:txBody>
      </p:sp>
      <p:sp>
        <p:nvSpPr>
          <p:cNvPr id="4" name="Slide Number Placeholder 3"/>
          <p:cNvSpPr>
            <a:spLocks noGrp="1"/>
          </p:cNvSpPr>
          <p:nvPr>
            <p:ph type="sldNum" sz="quarter" idx="12"/>
          </p:nvPr>
        </p:nvSpPr>
        <p:spPr/>
        <p:txBody>
          <a:bodyPr/>
          <a:lstStyle/>
          <a:p>
            <a:fld id="{F8813128-2C0C-4456-8D02-DC4F042C9C0A}" type="slidenum">
              <a:rPr lang="en-US" smtClean="0"/>
              <a:pPr/>
              <a:t>5</a:t>
            </a:fld>
            <a:endParaRPr lang="en-US" dirty="0"/>
          </a:p>
        </p:txBody>
      </p:sp>
    </p:spTree>
    <p:extLst>
      <p:ext uri="{BB962C8B-B14F-4D97-AF65-F5344CB8AC3E}">
        <p14:creationId xmlns:p14="http://schemas.microsoft.com/office/powerpoint/2010/main" val="119647488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Sizing</a:t>
            </a:r>
            <a:endParaRPr lang="en-US" dirty="0"/>
          </a:p>
        </p:txBody>
      </p:sp>
      <p:sp>
        <p:nvSpPr>
          <p:cNvPr id="3" name="Content Placeholder 2"/>
          <p:cNvSpPr>
            <a:spLocks noGrp="1"/>
          </p:cNvSpPr>
          <p:nvPr>
            <p:ph idx="1"/>
          </p:nvPr>
        </p:nvSpPr>
        <p:spPr>
          <a:xfrm>
            <a:off x="76200" y="1219200"/>
            <a:ext cx="8763000" cy="4906963"/>
          </a:xfrm>
        </p:spPr>
        <p:txBody>
          <a:bodyPr>
            <a:normAutofit/>
          </a:bodyPr>
          <a:lstStyle/>
          <a:p>
            <a:pPr marL="0" indent="0">
              <a:buNone/>
            </a:pPr>
            <a:r>
              <a:rPr lang="en-US" sz="2400" b="1" dirty="0" smtClean="0"/>
              <a:t>Electrical System Requirements:</a:t>
            </a:r>
          </a:p>
          <a:p>
            <a:r>
              <a:rPr lang="en-US" sz="2400" dirty="0" smtClean="0"/>
              <a:t>Single-phase power is </a:t>
            </a:r>
            <a:r>
              <a:rPr lang="en-US" sz="2400" dirty="0"/>
              <a:t>limited to ~</a:t>
            </a:r>
            <a:r>
              <a:rPr lang="en-US" sz="2400" dirty="0" smtClean="0"/>
              <a:t>60,000 Btu/h per unit</a:t>
            </a:r>
          </a:p>
          <a:p>
            <a:r>
              <a:rPr lang="en-US" sz="2400" dirty="0" smtClean="0"/>
              <a:t>Three-phase power can handle units up to 462,000 Btu/h</a:t>
            </a:r>
          </a:p>
          <a:p>
            <a:pPr marL="0" indent="0">
              <a:buNone/>
            </a:pPr>
            <a:endParaRPr lang="en-US" sz="2400" dirty="0" smtClean="0"/>
          </a:p>
          <a:p>
            <a:pPr marL="0" indent="0">
              <a:buNone/>
            </a:pPr>
            <a:r>
              <a:rPr lang="en-US" sz="2400" b="1" dirty="0"/>
              <a:t>S</a:t>
            </a:r>
            <a:r>
              <a:rPr lang="en-US" sz="2400" b="1" dirty="0" smtClean="0"/>
              <a:t>ystem Size Limits:</a:t>
            </a:r>
          </a:p>
          <a:p>
            <a:r>
              <a:rPr lang="en-US" sz="2400" dirty="0" smtClean="0"/>
              <a:t>Forced </a:t>
            </a:r>
            <a:r>
              <a:rPr lang="en-US" sz="2400" dirty="0"/>
              <a:t>air </a:t>
            </a:r>
            <a:r>
              <a:rPr lang="en-US" sz="2400" dirty="0" smtClean="0"/>
              <a:t>systems </a:t>
            </a:r>
            <a:r>
              <a:rPr lang="en-US" sz="2400" dirty="0"/>
              <a:t>can range from 7,600 -</a:t>
            </a:r>
            <a:r>
              <a:rPr lang="en-US" sz="2400" dirty="0" smtClean="0"/>
              <a:t> </a:t>
            </a:r>
            <a:r>
              <a:rPr lang="en-US" sz="2400" dirty="0"/>
              <a:t>220,000 BTU/HR </a:t>
            </a:r>
            <a:r>
              <a:rPr lang="en-US" sz="2400" dirty="0" smtClean="0"/>
              <a:t> </a:t>
            </a:r>
          </a:p>
          <a:p>
            <a:r>
              <a:rPr lang="en-US" sz="2400" dirty="0" err="1"/>
              <a:t>H</a:t>
            </a:r>
            <a:r>
              <a:rPr lang="en-US" sz="2400" dirty="0" err="1" smtClean="0"/>
              <a:t>ydronic</a:t>
            </a:r>
            <a:r>
              <a:rPr lang="en-US" sz="2400" dirty="0" smtClean="0"/>
              <a:t> </a:t>
            </a:r>
            <a:r>
              <a:rPr lang="en-US" sz="2400" dirty="0"/>
              <a:t>units range from 5,000 -</a:t>
            </a:r>
            <a:r>
              <a:rPr lang="en-US" sz="2400" dirty="0" smtClean="0"/>
              <a:t> </a:t>
            </a:r>
            <a:r>
              <a:rPr lang="en-US" sz="2400" dirty="0"/>
              <a:t>462,000 </a:t>
            </a:r>
            <a:r>
              <a:rPr lang="en-US" sz="2400" dirty="0" smtClean="0"/>
              <a:t>BTU/HR</a:t>
            </a:r>
          </a:p>
          <a:p>
            <a:pPr marL="0" indent="0">
              <a:buNone/>
            </a:pPr>
            <a:endParaRPr lang="en-US" sz="2400" dirty="0" smtClean="0"/>
          </a:p>
          <a:p>
            <a:pPr marL="0" indent="0">
              <a:buNone/>
            </a:pPr>
            <a:r>
              <a:rPr lang="en-US" sz="2400" b="1" dirty="0" smtClean="0"/>
              <a:t>Land Area Requirements:</a:t>
            </a:r>
          </a:p>
          <a:p>
            <a:r>
              <a:rPr lang="en-US" sz="2400" dirty="0"/>
              <a:t>Vertical </a:t>
            </a:r>
            <a:r>
              <a:rPr lang="en-US" sz="2400" dirty="0" smtClean="0"/>
              <a:t>loop: </a:t>
            </a:r>
            <a:r>
              <a:rPr lang="en-US" sz="2400" dirty="0"/>
              <a:t>200-400 sq. ft./10,000 Btu </a:t>
            </a:r>
            <a:r>
              <a:rPr lang="en-US" sz="2400" dirty="0" smtClean="0"/>
              <a:t>capacity</a:t>
            </a:r>
          </a:p>
          <a:p>
            <a:r>
              <a:rPr lang="en-US" sz="2400" dirty="0" smtClean="0"/>
              <a:t>Horizontal loop: </a:t>
            </a:r>
            <a:r>
              <a:rPr lang="en-US" sz="2400" dirty="0"/>
              <a:t>2,000-4,000 sq. ft./10,000 Btu capacity.</a:t>
            </a:r>
            <a:endParaRPr lang="en-US" sz="2400" dirty="0" smtClean="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50</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114800"/>
            <a:ext cx="145689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96038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Planning Resources</a:t>
            </a:r>
            <a:endParaRPr lang="en-US" dirty="0"/>
          </a:p>
        </p:txBody>
      </p:sp>
      <p:sp>
        <p:nvSpPr>
          <p:cNvPr id="3" name="Content Placeholder 2"/>
          <p:cNvSpPr>
            <a:spLocks noGrp="1"/>
          </p:cNvSpPr>
          <p:nvPr>
            <p:ph idx="1"/>
          </p:nvPr>
        </p:nvSpPr>
        <p:spPr>
          <a:xfrm>
            <a:off x="457200" y="1143000"/>
            <a:ext cx="8382000" cy="4983163"/>
          </a:xfrm>
        </p:spPr>
        <p:txBody>
          <a:bodyPr>
            <a:normAutofit fontScale="92500" lnSpcReduction="10000"/>
          </a:bodyPr>
          <a:lstStyle/>
          <a:p>
            <a:pPr marL="0" indent="0">
              <a:buNone/>
            </a:pPr>
            <a:r>
              <a:rPr lang="en-US" sz="2400" b="1" dirty="0" smtClean="0">
                <a:solidFill>
                  <a:srgbClr val="FF0000"/>
                </a:solidFill>
              </a:rPr>
              <a:t>       HYPERLINKS:</a:t>
            </a:r>
            <a:endParaRPr lang="en-US" sz="2400" dirty="0">
              <a:hlinkClick r:id="rId3"/>
            </a:endParaRPr>
          </a:p>
          <a:p>
            <a:pPr marL="0" indent="0">
              <a:buNone/>
            </a:pPr>
            <a:r>
              <a:rPr lang="en-US" sz="2400" dirty="0" smtClean="0">
                <a:hlinkClick r:id="rId3"/>
              </a:rPr>
              <a:t>Dept</a:t>
            </a:r>
            <a:r>
              <a:rPr lang="en-US" sz="2400" dirty="0">
                <a:hlinkClick r:id="rId3"/>
              </a:rPr>
              <a:t>. of Energy Data and Resources</a:t>
            </a:r>
            <a:endParaRPr lang="en-US" sz="2400" dirty="0">
              <a:hlinkClick r:id="rId4"/>
            </a:endParaRPr>
          </a:p>
          <a:p>
            <a:pPr marL="0" indent="0">
              <a:buNone/>
            </a:pPr>
            <a:r>
              <a:rPr lang="en-US" sz="2400" dirty="0" smtClean="0">
                <a:hlinkClick r:id="rId4"/>
              </a:rPr>
              <a:t>Preliminary Assessment </a:t>
            </a:r>
            <a:endParaRPr lang="en-US" sz="2000" dirty="0"/>
          </a:p>
          <a:p>
            <a:pPr marL="0" indent="0">
              <a:buNone/>
            </a:pPr>
            <a:r>
              <a:rPr lang="en-US" sz="2000" b="1" dirty="0" smtClean="0">
                <a:hlinkClick r:id="rId5"/>
              </a:rPr>
              <a:t>Exploring </a:t>
            </a:r>
            <a:r>
              <a:rPr lang="en-US" sz="2000" b="1" dirty="0">
                <a:hlinkClick r:id="rId5"/>
              </a:rPr>
              <a:t>Ways to Use Geothermal </a:t>
            </a:r>
            <a:r>
              <a:rPr lang="en-US" sz="2000" b="1" dirty="0" smtClean="0">
                <a:hlinkClick r:id="rId5"/>
              </a:rPr>
              <a:t>Energy</a:t>
            </a:r>
            <a:endParaRPr lang="en-US" sz="2000" b="1" dirty="0" smtClean="0"/>
          </a:p>
          <a:p>
            <a:pPr marL="0" indent="0">
              <a:buNone/>
            </a:pPr>
            <a:r>
              <a:rPr lang="en-US" sz="2000" b="1" dirty="0">
                <a:hlinkClick r:id="rId6"/>
              </a:rPr>
              <a:t>Geothermal Technologies </a:t>
            </a:r>
            <a:r>
              <a:rPr lang="en-US" sz="2000" b="1" dirty="0" smtClean="0">
                <a:hlinkClick r:id="rId6"/>
              </a:rPr>
              <a:t>Program</a:t>
            </a:r>
            <a:endParaRPr lang="en-US" sz="2000" b="1" dirty="0" smtClean="0"/>
          </a:p>
          <a:p>
            <a:pPr marL="0" indent="0">
              <a:buNone/>
            </a:pPr>
            <a:r>
              <a:rPr lang="en-US" sz="2000" b="1" dirty="0">
                <a:hlinkClick r:id="rId7"/>
              </a:rPr>
              <a:t>Geothermal Energy </a:t>
            </a:r>
            <a:r>
              <a:rPr lang="en-US" sz="2000" b="1" dirty="0" smtClean="0">
                <a:hlinkClick r:id="rId7"/>
              </a:rPr>
              <a:t>Basics</a:t>
            </a:r>
            <a:endParaRPr lang="en-US" sz="2000" b="1" dirty="0" smtClean="0"/>
          </a:p>
          <a:p>
            <a:pPr marL="0" indent="0">
              <a:buNone/>
            </a:pPr>
            <a:r>
              <a:rPr lang="en-US" sz="2000" b="1" dirty="0">
                <a:hlinkClick r:id="rId8"/>
              </a:rPr>
              <a:t>Geothermal </a:t>
            </a:r>
            <a:r>
              <a:rPr lang="en-US" sz="2000" b="1" dirty="0" smtClean="0">
                <a:hlinkClick r:id="rId8"/>
              </a:rPr>
              <a:t>Energy</a:t>
            </a:r>
            <a:endParaRPr lang="en-US" sz="2000" b="1" dirty="0" smtClean="0"/>
          </a:p>
          <a:p>
            <a:pPr marL="0" indent="0">
              <a:buNone/>
            </a:pPr>
            <a:r>
              <a:rPr lang="en-US" sz="2000" b="1" dirty="0" err="1" smtClean="0">
                <a:hlinkClick r:id="rId9"/>
              </a:rPr>
              <a:t>GeoExchange</a:t>
            </a:r>
            <a:endParaRPr lang="en-US" sz="2000" b="1" dirty="0" smtClean="0"/>
          </a:p>
          <a:p>
            <a:pPr marL="0" indent="0">
              <a:buNone/>
            </a:pPr>
            <a:r>
              <a:rPr lang="en-US" sz="2000" b="1" dirty="0">
                <a:hlinkClick r:id="rId10"/>
              </a:rPr>
              <a:t>Geo-Heat </a:t>
            </a:r>
            <a:r>
              <a:rPr lang="en-US" sz="2000" b="1" dirty="0" smtClean="0">
                <a:hlinkClick r:id="rId10"/>
              </a:rPr>
              <a:t>Center</a:t>
            </a:r>
            <a:endParaRPr lang="en-US" sz="2000" dirty="0"/>
          </a:p>
          <a:p>
            <a:pPr marL="0" indent="0">
              <a:buNone/>
            </a:pPr>
            <a:endParaRPr lang="en-US" sz="2000" dirty="0"/>
          </a:p>
          <a:p>
            <a:pPr marL="0" indent="0">
              <a:buNone/>
            </a:pPr>
            <a:r>
              <a:rPr lang="en-US" sz="2000" dirty="0" smtClean="0"/>
              <a:t>Software for </a:t>
            </a:r>
            <a:r>
              <a:rPr lang="en-US" sz="2000" dirty="0"/>
              <a:t>ground loop design </a:t>
            </a:r>
            <a:r>
              <a:rPr lang="en-US" sz="2000" dirty="0" smtClean="0"/>
              <a:t>analysis:</a:t>
            </a:r>
          </a:p>
          <a:p>
            <a:r>
              <a:rPr lang="en-US" sz="2000" dirty="0">
                <a:hlinkClick r:id="rId11"/>
              </a:rPr>
              <a:t>http://www1.eere.energy.gov/calculators/buildings.html</a:t>
            </a:r>
          </a:p>
          <a:p>
            <a:r>
              <a:rPr lang="en-US" sz="2000" dirty="0" smtClean="0">
                <a:hlinkClick r:id="rId11"/>
              </a:rPr>
              <a:t>www.retscreen.net</a:t>
            </a:r>
            <a:r>
              <a:rPr lang="en-US" sz="2000" dirty="0" smtClean="0"/>
              <a:t> (free Canadian software)</a:t>
            </a:r>
            <a:endParaRPr lang="en-US" sz="2000" dirty="0"/>
          </a:p>
          <a:p>
            <a:r>
              <a:rPr lang="en-US" sz="2000" dirty="0" smtClean="0">
                <a:hlinkClick r:id="rId12"/>
              </a:rPr>
              <a:t>www.groundloopdesign.com</a:t>
            </a:r>
            <a:r>
              <a:rPr lang="en-US" sz="2000" dirty="0" smtClean="0"/>
              <a:t> (free trial software available)</a:t>
            </a:r>
            <a:endParaRPr lang="en-US" sz="2000" dirty="0"/>
          </a:p>
        </p:txBody>
      </p:sp>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51</a:t>
            </a:fld>
            <a:endParaRPr lang="en-US" dirty="0">
              <a:solidFill>
                <a:srgbClr val="9BBB59">
                  <a:lumMod val="50000"/>
                </a:srgbClr>
              </a:solidFill>
            </a:endParaRPr>
          </a:p>
        </p:txBody>
      </p:sp>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0" y="2438400"/>
            <a:ext cx="2861481" cy="229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88885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Installation &amp; Maintenance</a:t>
            </a:r>
            <a:endParaRPr lang="en-US" sz="3600" dirty="0"/>
          </a:p>
        </p:txBody>
      </p:sp>
      <p:sp>
        <p:nvSpPr>
          <p:cNvPr id="3" name="Content Placeholder 2"/>
          <p:cNvSpPr>
            <a:spLocks noGrp="1"/>
          </p:cNvSpPr>
          <p:nvPr>
            <p:ph idx="1"/>
          </p:nvPr>
        </p:nvSpPr>
        <p:spPr>
          <a:xfrm>
            <a:off x="87406" y="1143000"/>
            <a:ext cx="8915400" cy="4602163"/>
          </a:xfrm>
        </p:spPr>
        <p:txBody>
          <a:bodyPr>
            <a:normAutofit/>
          </a:bodyPr>
          <a:lstStyle/>
          <a:p>
            <a:pPr marL="0" indent="0">
              <a:buNone/>
            </a:pPr>
            <a:r>
              <a:rPr lang="en-US" sz="2400" b="1" dirty="0" smtClean="0"/>
              <a:t>    Range </a:t>
            </a:r>
            <a:r>
              <a:rPr lang="en-US" sz="2400" b="1" dirty="0"/>
              <a:t>of costs per unit of delivered energy: </a:t>
            </a:r>
            <a:endParaRPr lang="en-US" sz="2400" b="1" dirty="0" smtClean="0"/>
          </a:p>
          <a:p>
            <a:pPr marL="0" indent="0">
              <a:buNone/>
            </a:pPr>
            <a:endParaRPr lang="en-US" sz="200" b="1" dirty="0"/>
          </a:p>
          <a:p>
            <a:r>
              <a:rPr lang="en-US" sz="2400" dirty="0"/>
              <a:t>Installation cost of $</a:t>
            </a:r>
            <a:r>
              <a:rPr lang="en-US" sz="2400" dirty="0" smtClean="0"/>
              <a:t>3K-$5,000/10,000 </a:t>
            </a:r>
            <a:r>
              <a:rPr lang="en-US" sz="2400" dirty="0"/>
              <a:t>Btu </a:t>
            </a:r>
            <a:r>
              <a:rPr lang="en-US" sz="2400" dirty="0" smtClean="0"/>
              <a:t>output</a:t>
            </a:r>
            <a:endParaRPr lang="en-US" sz="2400" dirty="0"/>
          </a:p>
          <a:p>
            <a:r>
              <a:rPr lang="en-US" sz="2400" dirty="0"/>
              <a:t>Operational cost $</a:t>
            </a:r>
            <a:r>
              <a:rPr lang="en-US" sz="2400" dirty="0" smtClean="0"/>
              <a:t>125 per 10,000 </a:t>
            </a:r>
            <a:r>
              <a:rPr lang="en-US" sz="2400" dirty="0"/>
              <a:t>Btu output </a:t>
            </a:r>
            <a:r>
              <a:rPr lang="en-US" sz="2400" dirty="0" smtClean="0"/>
              <a:t>per year</a:t>
            </a:r>
          </a:p>
          <a:p>
            <a:r>
              <a:rPr lang="en-US" sz="2400" dirty="0" smtClean="0"/>
              <a:t>Total system costs vary greatly but start out at $10,000</a:t>
            </a:r>
            <a:endParaRPr lang="en-US" sz="2400" dirty="0"/>
          </a:p>
          <a:p>
            <a:endParaRPr lang="en-US" sz="800" dirty="0"/>
          </a:p>
          <a:p>
            <a:pPr marL="0" indent="0">
              <a:buNone/>
            </a:pPr>
            <a:r>
              <a:rPr lang="en-US" sz="2400" b="1" dirty="0" smtClean="0"/>
              <a:t>    Expertise/skills required:</a:t>
            </a:r>
          </a:p>
          <a:p>
            <a:pPr marL="0" indent="0">
              <a:buNone/>
            </a:pPr>
            <a:endParaRPr lang="en-US" sz="200" b="1" dirty="0"/>
          </a:p>
          <a:p>
            <a:r>
              <a:rPr lang="en-US" sz="2400" dirty="0"/>
              <a:t>HVAC technician </a:t>
            </a:r>
            <a:r>
              <a:rPr lang="en-US" sz="2400" dirty="0" smtClean="0"/>
              <a:t>for heat loss/gain, design and installation</a:t>
            </a:r>
          </a:p>
          <a:p>
            <a:r>
              <a:rPr lang="en-US" sz="2400" dirty="0" smtClean="0"/>
              <a:t>Once system is installed, owner cleans filters each month</a:t>
            </a:r>
            <a:endParaRPr lang="en-US" sz="2000" dirty="0"/>
          </a:p>
          <a:p>
            <a:endParaRPr lang="en-US" sz="2400" dirty="0"/>
          </a:p>
          <a:p>
            <a:pPr marL="0" indent="0">
              <a:buNone/>
            </a:pPr>
            <a:endParaRPr lang="en-US"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52</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144" y="4648200"/>
            <a:ext cx="7019925" cy="1609725"/>
          </a:xfrm>
          <a:prstGeom prst="rect">
            <a:avLst/>
          </a:prstGeom>
          <a:noFill/>
          <a:ln>
            <a:noFill/>
          </a:ln>
          <a:effectLst>
            <a:glow rad="101600">
              <a:srgbClr val="663300">
                <a:alpha val="6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73413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Economics of Geothermal Heat Pumps</a:t>
            </a:r>
          </a:p>
        </p:txBody>
      </p:sp>
      <p:sp>
        <p:nvSpPr>
          <p:cNvPr id="3" name="Content Placeholder 2"/>
          <p:cNvSpPr>
            <a:spLocks noGrp="1"/>
          </p:cNvSpPr>
          <p:nvPr>
            <p:ph idx="1"/>
          </p:nvPr>
        </p:nvSpPr>
        <p:spPr>
          <a:xfrm>
            <a:off x="196516" y="1524000"/>
            <a:ext cx="8915400" cy="4572000"/>
          </a:xfrm>
        </p:spPr>
        <p:txBody>
          <a:bodyPr>
            <a:normAutofit/>
          </a:bodyPr>
          <a:lstStyle/>
          <a:p>
            <a:r>
              <a:rPr lang="en-US" sz="2800" dirty="0" smtClean="0"/>
              <a:t>Initial cost is offset by energy savings within 2-10 </a:t>
            </a:r>
            <a:r>
              <a:rPr lang="en-US" sz="2800" dirty="0" err="1" smtClean="0"/>
              <a:t>yrs</a:t>
            </a:r>
            <a:endParaRPr lang="en-US" sz="2800" dirty="0" smtClean="0"/>
          </a:p>
          <a:p>
            <a:pPr marL="0" indent="0">
              <a:buNone/>
            </a:pPr>
            <a:endParaRPr lang="en-US" sz="800" dirty="0" smtClean="0"/>
          </a:p>
          <a:p>
            <a:r>
              <a:rPr lang="en-US" sz="2800" dirty="0" smtClean="0"/>
              <a:t>Inexpensive </a:t>
            </a:r>
            <a:r>
              <a:rPr lang="en-US" sz="2800" dirty="0"/>
              <a:t>to operate and </a:t>
            </a:r>
            <a:r>
              <a:rPr lang="en-US" sz="2800" dirty="0" smtClean="0"/>
              <a:t>maintain</a:t>
            </a:r>
          </a:p>
          <a:p>
            <a:endParaRPr lang="en-US" sz="800" dirty="0" smtClean="0"/>
          </a:p>
          <a:p>
            <a:r>
              <a:rPr lang="en-US" sz="2800" dirty="0" smtClean="0"/>
              <a:t>Energy </a:t>
            </a:r>
            <a:r>
              <a:rPr lang="en-US" sz="2800" dirty="0"/>
              <a:t>savings range from 30% to </a:t>
            </a:r>
            <a:r>
              <a:rPr lang="en-US" sz="2800" dirty="0" smtClean="0"/>
              <a:t>80%</a:t>
            </a:r>
          </a:p>
          <a:p>
            <a:endParaRPr lang="en-US" sz="800" dirty="0" smtClean="0"/>
          </a:p>
          <a:p>
            <a:r>
              <a:rPr lang="en-US" sz="2800" dirty="0" smtClean="0"/>
              <a:t>30% </a:t>
            </a:r>
            <a:r>
              <a:rPr lang="en-US" sz="2800" dirty="0"/>
              <a:t>f</a:t>
            </a:r>
            <a:r>
              <a:rPr lang="en-US" sz="2800" dirty="0" smtClean="0"/>
              <a:t>ederal </a:t>
            </a:r>
            <a:r>
              <a:rPr lang="en-US" sz="2800" dirty="0"/>
              <a:t>t</a:t>
            </a:r>
            <a:r>
              <a:rPr lang="en-US" sz="2800" dirty="0" smtClean="0"/>
              <a:t>ax credit &amp; </a:t>
            </a:r>
            <a:r>
              <a:rPr lang="en-US" sz="2800" dirty="0"/>
              <a:t>a</a:t>
            </a:r>
            <a:r>
              <a:rPr lang="en-US" sz="2800" dirty="0" smtClean="0"/>
              <a:t>dditional state, </a:t>
            </a:r>
            <a:r>
              <a:rPr lang="en-US" sz="2800" dirty="0"/>
              <a:t>local </a:t>
            </a:r>
            <a:r>
              <a:rPr lang="en-US" sz="2800" dirty="0" smtClean="0"/>
              <a:t>&amp; utility incentives available</a:t>
            </a:r>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53</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44" y="5257800"/>
            <a:ext cx="8655656"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318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Website for Incentive Programs</a:t>
            </a:r>
            <a:endParaRPr lang="en-US"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54</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30044"/>
            <a:ext cx="5459936" cy="466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16006" y="5828327"/>
            <a:ext cx="4963859" cy="523220"/>
          </a:xfrm>
          <a:prstGeom prst="rect">
            <a:avLst/>
          </a:prstGeom>
        </p:spPr>
        <p:txBody>
          <a:bodyPr wrap="none">
            <a:spAutoFit/>
          </a:bodyPr>
          <a:lstStyle/>
          <a:p>
            <a:r>
              <a:rPr lang="en-US" sz="2800" dirty="0">
                <a:solidFill>
                  <a:prstClr val="black"/>
                </a:solidFill>
              </a:rPr>
              <a:t> </a:t>
            </a:r>
            <a:r>
              <a:rPr lang="en-US" sz="2800" dirty="0" smtClean="0">
                <a:solidFill>
                  <a:prstClr val="black"/>
                </a:solidFill>
              </a:rPr>
              <a:t>    LINK: </a:t>
            </a:r>
            <a:r>
              <a:rPr lang="en-US" sz="2400" dirty="0" smtClean="0">
                <a:solidFill>
                  <a:prstClr val="black"/>
                </a:solidFill>
                <a:hlinkClick r:id="rId4"/>
              </a:rPr>
              <a:t>http</a:t>
            </a:r>
            <a:r>
              <a:rPr lang="en-US" sz="2400" dirty="0">
                <a:solidFill>
                  <a:prstClr val="black"/>
                </a:solidFill>
                <a:hlinkClick r:id="rId4"/>
              </a:rPr>
              <a:t>://www.dsireusa.org/</a:t>
            </a:r>
            <a:endParaRPr lang="en-US" sz="2400" dirty="0"/>
          </a:p>
        </p:txBody>
      </p:sp>
      <p:sp>
        <p:nvSpPr>
          <p:cNvPr id="3" name="TextBox 2"/>
          <p:cNvSpPr txBox="1"/>
          <p:nvPr/>
        </p:nvSpPr>
        <p:spPr>
          <a:xfrm>
            <a:off x="5794612" y="1828297"/>
            <a:ext cx="3200400" cy="3970318"/>
          </a:xfrm>
          <a:prstGeom prst="rect">
            <a:avLst/>
          </a:prstGeom>
          <a:noFill/>
        </p:spPr>
        <p:txBody>
          <a:bodyPr wrap="square" rtlCol="0">
            <a:spAutoFit/>
          </a:bodyPr>
          <a:lstStyle/>
          <a:p>
            <a:r>
              <a:rPr lang="en-US" b="1" dirty="0">
                <a:hlinkClick r:id="rId5"/>
              </a:rPr>
              <a:t>Federal Tax Credits for Energy Efficiency</a:t>
            </a:r>
            <a:r>
              <a:rPr lang="en-US" dirty="0"/>
              <a:t/>
            </a:r>
            <a:br>
              <a:rPr lang="en-US" dirty="0"/>
            </a:br>
            <a:endParaRPr lang="en-US" dirty="0" smtClean="0"/>
          </a:p>
          <a:p>
            <a:r>
              <a:rPr lang="en-US" b="1" dirty="0" smtClean="0">
                <a:hlinkClick r:id="rId6"/>
              </a:rPr>
              <a:t>Appliance </a:t>
            </a:r>
            <a:r>
              <a:rPr lang="en-US" b="1" dirty="0">
                <a:hlinkClick r:id="rId6"/>
              </a:rPr>
              <a:t>Rebate Program for ENERGY STAR® Appliances</a:t>
            </a:r>
            <a:r>
              <a:rPr lang="en-US" dirty="0"/>
              <a:t/>
            </a:r>
            <a:br>
              <a:rPr lang="en-US" dirty="0"/>
            </a:br>
            <a:endParaRPr lang="en-US" dirty="0" smtClean="0"/>
          </a:p>
          <a:p>
            <a:r>
              <a:rPr lang="en-US" b="1" dirty="0" smtClean="0">
                <a:hlinkClick r:id="rId7"/>
              </a:rPr>
              <a:t>Rebates </a:t>
            </a:r>
            <a:r>
              <a:rPr lang="en-US" b="1" dirty="0">
                <a:hlinkClick r:id="rId7"/>
              </a:rPr>
              <a:t>and Special Offers from ENERGY STAR® Partners</a:t>
            </a:r>
            <a:r>
              <a:rPr lang="en-US" dirty="0"/>
              <a:t/>
            </a:r>
            <a:br>
              <a:rPr lang="en-US" dirty="0"/>
            </a:br>
            <a:endParaRPr lang="en-US" dirty="0" smtClean="0"/>
          </a:p>
          <a:p>
            <a:r>
              <a:rPr lang="en-US" b="1" dirty="0" smtClean="0">
                <a:hlinkClick r:id="rId4"/>
              </a:rPr>
              <a:t>State </a:t>
            </a:r>
            <a:r>
              <a:rPr lang="en-US" b="1" dirty="0">
                <a:hlinkClick r:id="rId4"/>
              </a:rPr>
              <a:t>Incentives for Renewables and Efficiency</a:t>
            </a:r>
            <a:r>
              <a:rPr lang="en-US" dirty="0"/>
              <a:t/>
            </a:r>
            <a:br>
              <a:rPr lang="en-US" dirty="0"/>
            </a:br>
            <a:endParaRPr lang="en-US" dirty="0">
              <a:effectLst/>
            </a:endParaRPr>
          </a:p>
        </p:txBody>
      </p:sp>
    </p:spTree>
    <p:extLst>
      <p:ext uri="{BB962C8B-B14F-4D97-AF65-F5344CB8AC3E}">
        <p14:creationId xmlns:p14="http://schemas.microsoft.com/office/powerpoint/2010/main" val="4008880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Geothermal Data Systems</a:t>
            </a:r>
          </a:p>
        </p:txBody>
      </p:sp>
      <p:sp>
        <p:nvSpPr>
          <p:cNvPr id="3" name="Content Placeholder 2"/>
          <p:cNvSpPr>
            <a:spLocks noGrp="1"/>
          </p:cNvSpPr>
          <p:nvPr>
            <p:ph idx="1"/>
          </p:nvPr>
        </p:nvSpPr>
        <p:spPr/>
        <p:txBody>
          <a:bodyPr>
            <a:normAutofit/>
          </a:bodyPr>
          <a:lstStyle/>
          <a:p>
            <a:pPr marL="0" indent="0">
              <a:buNone/>
            </a:pPr>
            <a:r>
              <a:rPr lang="en-US" sz="2400" dirty="0" smtClean="0"/>
              <a:t>The </a:t>
            </a:r>
            <a:r>
              <a:rPr lang="en-US" sz="2400" dirty="0"/>
              <a:t>U.S. Department of Energy (DOE) Geothermal Technologies Program (GTP) collects nationwide geothermal data, conducts analyses and maintains this information in a </a:t>
            </a:r>
            <a:r>
              <a:rPr lang="en-US" sz="2400" dirty="0">
                <a:hlinkClick r:id="rId3"/>
              </a:rPr>
              <a:t>National Geothermal Data System (NGDS)</a:t>
            </a:r>
            <a:r>
              <a:rPr lang="en-US" sz="2400" dirty="0"/>
              <a:t> for </a:t>
            </a:r>
            <a:r>
              <a:rPr lang="en-US" sz="2400" dirty="0" smtClean="0"/>
              <a:t>public </a:t>
            </a:r>
            <a:r>
              <a:rPr lang="en-US" sz="2400" dirty="0"/>
              <a:t>use </a:t>
            </a:r>
            <a:r>
              <a:rPr lang="en-US" sz="2400" dirty="0" smtClean="0"/>
              <a:t>in </a:t>
            </a:r>
            <a:r>
              <a:rPr lang="en-US" sz="2400" dirty="0"/>
              <a:t>geothermal energy development</a:t>
            </a:r>
            <a:r>
              <a:rPr lang="en-US" sz="2400" dirty="0" smtClean="0"/>
              <a:t>.</a:t>
            </a:r>
            <a:r>
              <a:rPr lang="en-US" sz="2400" dirty="0">
                <a:solidFill>
                  <a:prstClr val="black"/>
                </a:solidFill>
              </a:rPr>
              <a:t>  </a:t>
            </a:r>
            <a:r>
              <a:rPr lang="en-US" sz="2000" dirty="0" smtClean="0">
                <a:solidFill>
                  <a:prstClr val="black"/>
                </a:solidFill>
                <a:hlinkClick r:id="rId4"/>
              </a:rPr>
              <a:t>Maps</a:t>
            </a:r>
            <a:endParaRPr lang="en-US" sz="2000" dirty="0">
              <a:solidFill>
                <a:prstClr val="black"/>
              </a:solidFill>
            </a:endParaRPr>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55</a:t>
            </a:fld>
            <a:endParaRPr lang="en-US"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398" y="3429000"/>
            <a:ext cx="8224837" cy="995991"/>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864" y="4572000"/>
            <a:ext cx="8353425"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2838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Resources</a:t>
            </a:r>
            <a:endParaRPr lang="en-US" dirty="0"/>
          </a:p>
        </p:txBody>
      </p:sp>
      <p:sp>
        <p:nvSpPr>
          <p:cNvPr id="3" name="Content Placeholder 2"/>
          <p:cNvSpPr>
            <a:spLocks noGrp="1"/>
          </p:cNvSpPr>
          <p:nvPr>
            <p:ph idx="1"/>
          </p:nvPr>
        </p:nvSpPr>
        <p:spPr>
          <a:xfrm>
            <a:off x="352926" y="1148328"/>
            <a:ext cx="3609474" cy="2971799"/>
          </a:xfrm>
        </p:spPr>
        <p:txBody>
          <a:bodyPr>
            <a:normAutofit lnSpcReduction="10000"/>
          </a:bodyPr>
          <a:lstStyle/>
          <a:p>
            <a:pPr marL="0" indent="0">
              <a:buNone/>
            </a:pPr>
            <a:r>
              <a:rPr lang="en-US" b="1" dirty="0" smtClean="0"/>
              <a:t> </a:t>
            </a:r>
            <a:r>
              <a:rPr lang="en-US" sz="2200" b="1" dirty="0" smtClean="0"/>
              <a:t> More Information:</a:t>
            </a:r>
          </a:p>
          <a:p>
            <a:pPr marL="0" indent="0">
              <a:buNone/>
            </a:pPr>
            <a:r>
              <a:rPr lang="en-US" sz="2200" b="1" dirty="0">
                <a:hlinkClick r:id="rId2"/>
              </a:rPr>
              <a:t>http://geoheat.oit.edu/ </a:t>
            </a:r>
            <a:endParaRPr lang="en-US" sz="2200" b="1" dirty="0"/>
          </a:p>
          <a:p>
            <a:pPr marL="0" indent="0">
              <a:buNone/>
            </a:pPr>
            <a:r>
              <a:rPr lang="en-US" sz="2400" dirty="0">
                <a:hlinkClick r:id="rId3"/>
              </a:rPr>
              <a:t>www.retscreen.net</a:t>
            </a:r>
            <a:r>
              <a:rPr lang="en-US" sz="2400" dirty="0"/>
              <a:t> </a:t>
            </a:r>
            <a:r>
              <a:rPr lang="en-US" sz="2400" dirty="0" smtClean="0"/>
              <a:t> </a:t>
            </a:r>
            <a:endParaRPr lang="en-US" sz="2400" dirty="0"/>
          </a:p>
          <a:p>
            <a:pPr marL="0" indent="0">
              <a:buNone/>
            </a:pPr>
            <a:r>
              <a:rPr lang="en-US" sz="2400" dirty="0">
                <a:hlinkClick r:id="rId4"/>
              </a:rPr>
              <a:t>www.ghpc.org</a:t>
            </a:r>
            <a:r>
              <a:rPr lang="en-US" sz="2400" dirty="0"/>
              <a:t> </a:t>
            </a:r>
          </a:p>
          <a:p>
            <a:pPr marL="0" indent="0">
              <a:buNone/>
            </a:pPr>
            <a:r>
              <a:rPr lang="en-US" sz="2400" dirty="0">
                <a:hlinkClick r:id="rId5"/>
              </a:rPr>
              <a:t>www.canetaenergy.com</a:t>
            </a:r>
            <a:r>
              <a:rPr lang="en-US" sz="2400" dirty="0"/>
              <a:t> </a:t>
            </a:r>
          </a:p>
          <a:p>
            <a:pPr marL="0" indent="0">
              <a:buNone/>
            </a:pPr>
            <a:r>
              <a:rPr lang="en-US" sz="2400" dirty="0">
                <a:hlinkClick r:id="rId6"/>
              </a:rPr>
              <a:t>www.geo-exchange.ca</a:t>
            </a:r>
            <a:r>
              <a:rPr lang="en-US" sz="2400" dirty="0"/>
              <a:t> </a:t>
            </a:r>
          </a:p>
          <a:p>
            <a:pPr marL="0" indent="0">
              <a:buNone/>
            </a:pPr>
            <a:r>
              <a:rPr lang="en-US" sz="2400" dirty="0" smtClean="0">
                <a:hlinkClick r:id="rId7"/>
              </a:rPr>
              <a:t>www.nrcan.gc.ca</a:t>
            </a:r>
            <a:endParaRPr lang="en-US" sz="2400" dirty="0" smtClean="0"/>
          </a:p>
          <a:p>
            <a:pPr marL="0" indent="0">
              <a:buNone/>
            </a:pPr>
            <a:endParaRPr lang="en-US" sz="2400"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56</a:t>
            </a:fld>
            <a:endParaRPr lang="en-US" dirty="0"/>
          </a:p>
        </p:txBody>
      </p:sp>
      <p:sp>
        <p:nvSpPr>
          <p:cNvPr id="5" name="TextBox 4"/>
          <p:cNvSpPr txBox="1"/>
          <p:nvPr/>
        </p:nvSpPr>
        <p:spPr>
          <a:xfrm>
            <a:off x="4114799" y="1219200"/>
            <a:ext cx="4866655" cy="2831544"/>
          </a:xfrm>
          <a:prstGeom prst="rect">
            <a:avLst/>
          </a:prstGeom>
          <a:noFill/>
        </p:spPr>
        <p:txBody>
          <a:bodyPr wrap="square" rtlCol="0">
            <a:spAutoFit/>
          </a:bodyPr>
          <a:lstStyle/>
          <a:p>
            <a:r>
              <a:rPr lang="en-US" sz="2400" b="1" dirty="0"/>
              <a:t>Sources of Supply: </a:t>
            </a:r>
            <a:endParaRPr lang="en-US" sz="2400" b="1" dirty="0" smtClean="0"/>
          </a:p>
          <a:p>
            <a:r>
              <a:rPr lang="en-US" sz="2200" b="1" dirty="0">
                <a:hlinkClick r:id="rId8"/>
              </a:rPr>
              <a:t>http://geoheat.oit.edu/vendors.htm</a:t>
            </a:r>
            <a:endParaRPr lang="en-US" sz="2200" b="1" dirty="0"/>
          </a:p>
          <a:p>
            <a:r>
              <a:rPr lang="en-US" sz="2200" dirty="0">
                <a:hlinkClick r:id="rId9"/>
              </a:rPr>
              <a:t>www.waterfurnace.com</a:t>
            </a:r>
            <a:r>
              <a:rPr lang="en-US" sz="2200" dirty="0"/>
              <a:t> </a:t>
            </a:r>
          </a:p>
          <a:p>
            <a:r>
              <a:rPr lang="en-US" sz="2200" dirty="0">
                <a:hlinkClick r:id="rId10"/>
              </a:rPr>
              <a:t>www.nextenergysolutions.com</a:t>
            </a:r>
            <a:r>
              <a:rPr lang="en-US" sz="2200" dirty="0"/>
              <a:t> </a:t>
            </a:r>
          </a:p>
          <a:p>
            <a:r>
              <a:rPr lang="en-US" sz="2200" dirty="0">
                <a:hlinkClick r:id="rId11"/>
              </a:rPr>
              <a:t>www.climatemaster.com</a:t>
            </a:r>
            <a:r>
              <a:rPr lang="en-US" sz="2200" dirty="0"/>
              <a:t> </a:t>
            </a:r>
          </a:p>
          <a:p>
            <a:r>
              <a:rPr lang="en-US" sz="2200" dirty="0">
                <a:hlinkClick r:id="rId12"/>
              </a:rPr>
              <a:t>www.hydronmodule.com</a:t>
            </a:r>
            <a:r>
              <a:rPr lang="en-US" sz="2200" dirty="0"/>
              <a:t> </a:t>
            </a:r>
          </a:p>
          <a:p>
            <a:r>
              <a:rPr lang="en-US" sz="2200" dirty="0">
                <a:hlinkClick r:id="rId13"/>
              </a:rPr>
              <a:t>www.econar.com</a:t>
            </a:r>
            <a:r>
              <a:rPr lang="en-US" sz="2200" dirty="0"/>
              <a:t> </a:t>
            </a:r>
          </a:p>
          <a:p>
            <a:r>
              <a:rPr lang="en-US" sz="2200" dirty="0">
                <a:hlinkClick r:id="rId14"/>
              </a:rPr>
              <a:t>www.nordicghp.com</a:t>
            </a:r>
            <a:r>
              <a:rPr lang="en-US" sz="2200" dirty="0"/>
              <a:t> </a:t>
            </a:r>
          </a:p>
        </p:txBody>
      </p:sp>
      <p:pic>
        <p:nvPicPr>
          <p:cNvPr id="6146"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2815" y="4532000"/>
            <a:ext cx="8506386" cy="160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5520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1066801"/>
            <a:ext cx="9144000" cy="52806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solidFill>
                  <a:srgbClr val="FFFFFF"/>
                </a:solidFill>
              </a:rPr>
              <a:t>The Power Within! </a:t>
            </a:r>
            <a:endParaRPr lang="en-US" dirty="0">
              <a:solidFill>
                <a:srgbClr val="FFFFFF"/>
              </a:solidFill>
            </a:endParaRPr>
          </a:p>
        </p:txBody>
      </p:sp>
      <p:sp>
        <p:nvSpPr>
          <p:cNvPr id="3" name="Content Placeholder 2"/>
          <p:cNvSpPr>
            <a:spLocks noGrp="1"/>
          </p:cNvSpPr>
          <p:nvPr>
            <p:ph idx="1"/>
          </p:nvPr>
        </p:nvSpPr>
        <p:spPr>
          <a:xfrm>
            <a:off x="1" y="1066801"/>
            <a:ext cx="9143999" cy="5280609"/>
          </a:xfrm>
        </p:spPr>
        <p:txBody>
          <a:bodyPr/>
          <a:lstStyle/>
          <a:p>
            <a:endParaRPr lang="en-US"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57</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22947"/>
            <a:ext cx="5224463" cy="522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0446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Photo Credits</a:t>
            </a:r>
            <a:endParaRPr lang="en-US"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58</a:t>
            </a:fld>
            <a:endParaRPr lang="en-US" dirty="0"/>
          </a:p>
        </p:txBody>
      </p:sp>
      <p:pic>
        <p:nvPicPr>
          <p:cNvPr id="1026" name="Picture 2" descr="C:\Users\Cordelia\Desktop\_PICS INFO 4 MODS\10 Geothermal\geothermal\credit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00200"/>
            <a:ext cx="1496839"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ordelia\Desktop\_PICS INFO 4 MODS\10 Geothermal\geothermal\credit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158" y="1600200"/>
            <a:ext cx="1709096" cy="42999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ordelia\Desktop\_PICS INFO 4 MODS\10 Geothermal\geothermal\credits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399" y="1600199"/>
            <a:ext cx="1790633" cy="429991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ordelia\Desktop\_PICS INFO 4 MODS\10 Geothermal\geothermal\credits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0689" y="1600199"/>
            <a:ext cx="1580221" cy="42457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Cordelia\Desktop\_PICS INFO 4 MODS\10 Geothermal\geothermal\credits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1600200"/>
            <a:ext cx="1705428" cy="3428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089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Our Free Solar Energy Storage System</a:t>
            </a:r>
            <a:endParaRPr lang="en-US" dirty="0"/>
          </a:p>
        </p:txBody>
      </p:sp>
      <p:sp>
        <p:nvSpPr>
          <p:cNvPr id="3" name="Content Placeholder 2"/>
          <p:cNvSpPr>
            <a:spLocks noGrp="1"/>
          </p:cNvSpPr>
          <p:nvPr>
            <p:ph idx="1"/>
          </p:nvPr>
        </p:nvSpPr>
        <p:spPr>
          <a:xfrm>
            <a:off x="228600" y="1234033"/>
            <a:ext cx="4495800" cy="4800600"/>
          </a:xfrm>
        </p:spPr>
        <p:txBody>
          <a:bodyPr>
            <a:normAutofit fontScale="92500" lnSpcReduction="10000"/>
          </a:bodyPr>
          <a:lstStyle/>
          <a:p>
            <a:pPr marL="0" lvl="0" indent="0">
              <a:buNone/>
            </a:pPr>
            <a:r>
              <a:rPr lang="en-US" sz="2200" dirty="0">
                <a:solidFill>
                  <a:prstClr val="black"/>
                </a:solidFill>
              </a:rPr>
              <a:t>The core of the Earth is kept hot </a:t>
            </a:r>
            <a:r>
              <a:rPr lang="en-US" sz="2200" dirty="0" smtClean="0">
                <a:solidFill>
                  <a:prstClr val="black"/>
                </a:solidFill>
              </a:rPr>
              <a:t>by</a:t>
            </a:r>
          </a:p>
          <a:p>
            <a:pPr marL="0" lvl="0" indent="0">
              <a:buNone/>
            </a:pPr>
            <a:r>
              <a:rPr lang="en-US" sz="2200" dirty="0" smtClean="0">
                <a:solidFill>
                  <a:prstClr val="black"/>
                </a:solidFill>
              </a:rPr>
              <a:t> </a:t>
            </a:r>
            <a:r>
              <a:rPr lang="en-US" sz="2200" dirty="0">
                <a:solidFill>
                  <a:prstClr val="black"/>
                </a:solidFill>
              </a:rPr>
              <a:t>radioactive decay while the </a:t>
            </a:r>
            <a:r>
              <a:rPr lang="en-US" sz="2200" dirty="0" smtClean="0">
                <a:solidFill>
                  <a:prstClr val="black"/>
                </a:solidFill>
              </a:rPr>
              <a:t>surface</a:t>
            </a:r>
          </a:p>
          <a:p>
            <a:pPr marL="0" lvl="0" indent="0">
              <a:buNone/>
            </a:pPr>
            <a:r>
              <a:rPr lang="en-US" sz="2200" dirty="0" smtClean="0">
                <a:solidFill>
                  <a:prstClr val="black"/>
                </a:solidFill>
              </a:rPr>
              <a:t> </a:t>
            </a:r>
            <a:r>
              <a:rPr lang="en-US" sz="2200" dirty="0">
                <a:solidFill>
                  <a:prstClr val="black"/>
                </a:solidFill>
              </a:rPr>
              <a:t>is kept warm by solar radiation. </a:t>
            </a:r>
            <a:endParaRPr lang="en-US" sz="2200" dirty="0" smtClean="0">
              <a:solidFill>
                <a:prstClr val="black"/>
              </a:solidFill>
            </a:endParaRPr>
          </a:p>
          <a:p>
            <a:pPr marL="0" lvl="0" indent="0">
              <a:buNone/>
            </a:pPr>
            <a:endParaRPr lang="en-US" sz="1000" dirty="0" smtClean="0">
              <a:solidFill>
                <a:prstClr val="black"/>
              </a:solidFill>
            </a:endParaRPr>
          </a:p>
          <a:p>
            <a:pPr marL="0" lvl="0" indent="0">
              <a:buNone/>
            </a:pPr>
            <a:r>
              <a:rPr lang="en-US" sz="2200" dirty="0" smtClean="0">
                <a:solidFill>
                  <a:srgbClr val="FF0000"/>
                </a:solidFill>
              </a:rPr>
              <a:t>Geothermal </a:t>
            </a:r>
            <a:r>
              <a:rPr lang="en-US" sz="2200" dirty="0">
                <a:solidFill>
                  <a:srgbClr val="FF0000"/>
                </a:solidFill>
              </a:rPr>
              <a:t>“energy” </a:t>
            </a:r>
            <a:r>
              <a:rPr lang="en-US" sz="2200" dirty="0">
                <a:solidFill>
                  <a:prstClr val="black"/>
                </a:solidFill>
              </a:rPr>
              <a:t>is extracted </a:t>
            </a:r>
            <a:endParaRPr lang="en-US" sz="2200" dirty="0" smtClean="0">
              <a:solidFill>
                <a:prstClr val="black"/>
              </a:solidFill>
            </a:endParaRPr>
          </a:p>
          <a:p>
            <a:pPr marL="0" lvl="0" indent="0">
              <a:buNone/>
            </a:pPr>
            <a:r>
              <a:rPr lang="en-US" sz="2200" dirty="0" smtClean="0">
                <a:solidFill>
                  <a:prstClr val="black"/>
                </a:solidFill>
              </a:rPr>
              <a:t>from </a:t>
            </a:r>
            <a:r>
              <a:rPr lang="en-US" sz="2200" dirty="0">
                <a:solidFill>
                  <a:prstClr val="black"/>
                </a:solidFill>
              </a:rPr>
              <a:t>the depths of the </a:t>
            </a:r>
            <a:r>
              <a:rPr lang="en-US" sz="2200" dirty="0" smtClean="0">
                <a:solidFill>
                  <a:prstClr val="black"/>
                </a:solidFill>
              </a:rPr>
              <a:t>Earth.</a:t>
            </a:r>
          </a:p>
          <a:p>
            <a:pPr marL="0" lvl="0" indent="0">
              <a:buNone/>
            </a:pPr>
            <a:endParaRPr lang="en-US" sz="1100" dirty="0" smtClean="0">
              <a:solidFill>
                <a:prstClr val="black"/>
              </a:solidFill>
            </a:endParaRPr>
          </a:p>
          <a:p>
            <a:pPr marL="0" lvl="0" indent="0">
              <a:buNone/>
            </a:pPr>
            <a:r>
              <a:rPr lang="en-US" sz="2200" dirty="0">
                <a:solidFill>
                  <a:prstClr val="black"/>
                </a:solidFill>
              </a:rPr>
              <a:t>G</a:t>
            </a:r>
            <a:r>
              <a:rPr lang="en-US" sz="2200" dirty="0" smtClean="0">
                <a:solidFill>
                  <a:prstClr val="black"/>
                </a:solidFill>
              </a:rPr>
              <a:t>eothermal </a:t>
            </a:r>
            <a:r>
              <a:rPr lang="en-US" sz="2200" dirty="0">
                <a:solidFill>
                  <a:prstClr val="black"/>
                </a:solidFill>
              </a:rPr>
              <a:t>heating and </a:t>
            </a:r>
            <a:r>
              <a:rPr lang="en-US" sz="2200" dirty="0" smtClean="0">
                <a:solidFill>
                  <a:prstClr val="black"/>
                </a:solidFill>
              </a:rPr>
              <a:t>cooling</a:t>
            </a:r>
          </a:p>
          <a:p>
            <a:pPr marL="0" lvl="0" indent="0">
              <a:buNone/>
            </a:pPr>
            <a:r>
              <a:rPr lang="en-US" sz="2200" dirty="0" smtClean="0">
                <a:solidFill>
                  <a:prstClr val="black"/>
                </a:solidFill>
              </a:rPr>
              <a:t>(</a:t>
            </a:r>
            <a:r>
              <a:rPr lang="en-US" sz="2200" i="1" dirty="0" err="1">
                <a:solidFill>
                  <a:srgbClr val="FF0000"/>
                </a:solidFill>
              </a:rPr>
              <a:t>G</a:t>
            </a:r>
            <a:r>
              <a:rPr lang="en-US" sz="2200" i="1" dirty="0" err="1" smtClean="0">
                <a:solidFill>
                  <a:srgbClr val="FF0000"/>
                </a:solidFill>
              </a:rPr>
              <a:t>eoexchange</a:t>
            </a:r>
            <a:r>
              <a:rPr lang="en-US" sz="2200" dirty="0">
                <a:solidFill>
                  <a:prstClr val="black"/>
                </a:solidFill>
              </a:rPr>
              <a:t>) </a:t>
            </a:r>
            <a:r>
              <a:rPr lang="en-US" sz="2200" dirty="0" smtClean="0">
                <a:solidFill>
                  <a:prstClr val="black"/>
                </a:solidFill>
              </a:rPr>
              <a:t>is </a:t>
            </a:r>
            <a:r>
              <a:rPr lang="en-US" sz="2200" dirty="0">
                <a:solidFill>
                  <a:prstClr val="black"/>
                </a:solidFill>
              </a:rPr>
              <a:t>extracted </a:t>
            </a:r>
            <a:endParaRPr lang="en-US" sz="2200" dirty="0" smtClean="0">
              <a:solidFill>
                <a:prstClr val="black"/>
              </a:solidFill>
            </a:endParaRPr>
          </a:p>
          <a:p>
            <a:pPr marL="0" lvl="0" indent="0">
              <a:buNone/>
            </a:pPr>
            <a:r>
              <a:rPr lang="en-US" sz="2200" dirty="0" smtClean="0">
                <a:solidFill>
                  <a:prstClr val="black"/>
                </a:solidFill>
              </a:rPr>
              <a:t>from just below the Earth’s </a:t>
            </a:r>
          </a:p>
          <a:p>
            <a:pPr marL="0" lvl="0" indent="0">
              <a:buNone/>
            </a:pPr>
            <a:r>
              <a:rPr lang="en-US" sz="2200" dirty="0" smtClean="0">
                <a:solidFill>
                  <a:prstClr val="black"/>
                </a:solidFill>
              </a:rPr>
              <a:t>surface.</a:t>
            </a:r>
          </a:p>
          <a:p>
            <a:pPr marL="0" lvl="0" indent="0">
              <a:buNone/>
            </a:pPr>
            <a:r>
              <a:rPr lang="en-US" sz="1000" dirty="0" smtClean="0">
                <a:solidFill>
                  <a:prstClr val="black"/>
                </a:solidFill>
              </a:rPr>
              <a:t> </a:t>
            </a:r>
          </a:p>
          <a:p>
            <a:pPr marL="0" lvl="0" indent="0">
              <a:buNone/>
            </a:pPr>
            <a:r>
              <a:rPr lang="en-US" sz="2600" dirty="0" smtClean="0">
                <a:solidFill>
                  <a:prstClr val="black"/>
                </a:solidFill>
              </a:rPr>
              <a:t>This </a:t>
            </a:r>
            <a:r>
              <a:rPr lang="en-US" sz="2600" dirty="0">
                <a:solidFill>
                  <a:prstClr val="black"/>
                </a:solidFill>
              </a:rPr>
              <a:t>is why we refer to the </a:t>
            </a:r>
            <a:endParaRPr lang="en-US" sz="2600" dirty="0" smtClean="0">
              <a:solidFill>
                <a:prstClr val="black"/>
              </a:solidFill>
            </a:endParaRPr>
          </a:p>
          <a:p>
            <a:pPr marL="0" lvl="0" indent="0">
              <a:buNone/>
            </a:pPr>
            <a:r>
              <a:rPr lang="en-US" sz="2600" dirty="0" smtClean="0">
                <a:solidFill>
                  <a:prstClr val="black"/>
                </a:solidFill>
              </a:rPr>
              <a:t>Earth </a:t>
            </a:r>
            <a:r>
              <a:rPr lang="en-US" sz="2600" dirty="0">
                <a:solidFill>
                  <a:prstClr val="black"/>
                </a:solidFill>
              </a:rPr>
              <a:t>as </a:t>
            </a:r>
            <a:r>
              <a:rPr lang="en-US" sz="2600" i="1" dirty="0">
                <a:solidFill>
                  <a:srgbClr val="7030A0"/>
                </a:solidFill>
              </a:rPr>
              <a:t>our free solar </a:t>
            </a:r>
          </a:p>
          <a:p>
            <a:pPr marL="0" lvl="0" indent="0">
              <a:buNone/>
            </a:pPr>
            <a:r>
              <a:rPr lang="en-US" sz="2600" i="1" dirty="0" smtClean="0">
                <a:solidFill>
                  <a:srgbClr val="7030A0"/>
                </a:solidFill>
              </a:rPr>
              <a:t>energy storage system.</a:t>
            </a:r>
            <a:endParaRPr lang="en-US" sz="2600" i="1" dirty="0">
              <a:solidFill>
                <a:srgbClr val="7030A0"/>
              </a:solidFill>
            </a:endParaRPr>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6</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3634333"/>
            <a:ext cx="2667000" cy="2663140"/>
          </a:xfrm>
          <a:prstGeom prst="rect">
            <a:avLst/>
          </a:prstGeom>
          <a:effectLst>
            <a:softEdge rad="63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2" y="1143000"/>
            <a:ext cx="4083927" cy="2372387"/>
          </a:xfrm>
          <a:prstGeom prst="rect">
            <a:avLst/>
          </a:prstGeom>
          <a:effectLst>
            <a:softEdge rad="63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200" y="3634333"/>
            <a:ext cx="2102729" cy="2663140"/>
          </a:xfrm>
          <a:prstGeom prst="rect">
            <a:avLst/>
          </a:prstGeom>
          <a:effectLst>
            <a:softEdge rad="63500"/>
          </a:effectLst>
        </p:spPr>
      </p:pic>
    </p:spTree>
    <p:extLst>
      <p:ext uri="{BB962C8B-B14F-4D97-AF65-F5344CB8AC3E}">
        <p14:creationId xmlns:p14="http://schemas.microsoft.com/office/powerpoint/2010/main" val="3174827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267326"/>
            <a:ext cx="2656974" cy="190500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52400" y="1219200"/>
            <a:ext cx="8686800" cy="4906963"/>
          </a:xfrm>
        </p:spPr>
        <p:txBody>
          <a:bodyPr>
            <a:normAutofit/>
          </a:bodyPr>
          <a:lstStyle/>
          <a:p>
            <a:pPr marL="0" indent="0">
              <a:buNone/>
            </a:pPr>
            <a:r>
              <a:rPr lang="en-US" sz="2400" b="1" dirty="0" smtClean="0"/>
              <a:t>2.5 million years ago:</a:t>
            </a:r>
            <a:r>
              <a:rPr lang="en-US" sz="2400" dirty="0" smtClean="0"/>
              <a:t> </a:t>
            </a:r>
          </a:p>
          <a:p>
            <a:pPr marL="0" indent="0">
              <a:buNone/>
            </a:pPr>
            <a:r>
              <a:rPr lang="en-US" sz="2400" dirty="0" smtClean="0"/>
              <a:t>Our ancestors</a:t>
            </a:r>
            <a:r>
              <a:rPr lang="en-US" sz="2400" dirty="0"/>
              <a:t> </a:t>
            </a:r>
            <a:r>
              <a:rPr lang="en-US" sz="2400" dirty="0" smtClean="0"/>
              <a:t>found </a:t>
            </a:r>
          </a:p>
          <a:p>
            <a:pPr marL="0" indent="0">
              <a:buNone/>
            </a:pPr>
            <a:r>
              <a:rPr lang="en-US" sz="2400" dirty="0" smtClean="0"/>
              <a:t>their first “climate</a:t>
            </a:r>
          </a:p>
          <a:p>
            <a:pPr marL="0" indent="0">
              <a:buNone/>
            </a:pPr>
            <a:r>
              <a:rPr lang="en-US" sz="2400" dirty="0" smtClean="0"/>
              <a:t>controlled home” in caves</a:t>
            </a:r>
          </a:p>
          <a:p>
            <a:pPr marL="0" indent="0">
              <a:buNone/>
            </a:pPr>
            <a:endParaRPr lang="en-US" sz="2400" dirty="0" smtClean="0"/>
          </a:p>
          <a:p>
            <a:pPr marL="0" indent="0">
              <a:buNone/>
            </a:pPr>
            <a:r>
              <a:rPr lang="en-US" sz="2400" b="1" dirty="0" smtClean="0"/>
              <a:t>10,000 years ago:</a:t>
            </a:r>
            <a:r>
              <a:rPr lang="en-US" sz="2400" dirty="0" smtClean="0"/>
              <a:t> </a:t>
            </a:r>
          </a:p>
          <a:p>
            <a:pPr marL="0" indent="0">
              <a:buNone/>
            </a:pPr>
            <a:r>
              <a:rPr lang="en-US" sz="2400" dirty="0" smtClean="0"/>
              <a:t>American Indian cliff dwellings</a:t>
            </a:r>
          </a:p>
          <a:p>
            <a:pPr marL="0" indent="0">
              <a:buNone/>
            </a:pPr>
            <a:endParaRPr lang="en-US" sz="2400" dirty="0"/>
          </a:p>
          <a:p>
            <a:pPr marL="0" indent="0">
              <a:buNone/>
            </a:pPr>
            <a:endParaRPr lang="en-US" sz="2400" dirty="0" smtClean="0"/>
          </a:p>
          <a:p>
            <a:pPr marL="0" indent="0">
              <a:buNone/>
            </a:pPr>
            <a:r>
              <a:rPr lang="en-US" sz="2400" b="1" dirty="0" smtClean="0"/>
              <a:t>1,500 </a:t>
            </a:r>
            <a:r>
              <a:rPr lang="en-US" sz="1800" b="1" dirty="0" smtClean="0"/>
              <a:t>BC</a:t>
            </a:r>
            <a:r>
              <a:rPr lang="en-US" sz="2400" b="1" dirty="0" smtClean="0"/>
              <a:t>:</a:t>
            </a:r>
            <a:r>
              <a:rPr lang="en-US" sz="2400" dirty="0" smtClean="0"/>
              <a:t> Romans used </a:t>
            </a:r>
          </a:p>
          <a:p>
            <a:pPr marL="0" indent="0">
              <a:buNone/>
            </a:pPr>
            <a:r>
              <a:rPr lang="en-US" sz="2400" dirty="0" smtClean="0"/>
              <a:t>geothermal to heat buildings</a:t>
            </a:r>
            <a:endParaRPr lang="en-US" sz="2400" dirty="0"/>
          </a:p>
        </p:txBody>
      </p:sp>
      <p:sp>
        <p:nvSpPr>
          <p:cNvPr id="2" name="Title 1"/>
          <p:cNvSpPr>
            <a:spLocks noGrp="1"/>
          </p:cNvSpPr>
          <p:nvPr>
            <p:ph type="title"/>
          </p:nvPr>
        </p:nvSpPr>
        <p:spPr/>
        <p:txBody>
          <a:bodyPr>
            <a:normAutofit/>
          </a:bodyPr>
          <a:lstStyle/>
          <a:p>
            <a:r>
              <a:rPr lang="en-US" dirty="0" smtClean="0"/>
              <a:t>Early History of Geothermal Uses</a:t>
            </a:r>
            <a:endParaRPr lang="en-US" dirty="0"/>
          </a:p>
        </p:txBody>
      </p:sp>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7</a:t>
            </a:fld>
            <a:endParaRPr lang="en-US" dirty="0">
              <a:solidFill>
                <a:srgbClr val="9BBB59">
                  <a:lumMod val="50000"/>
                </a:srgbClr>
              </a:solidFill>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2239872"/>
            <a:ext cx="2743200" cy="186490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1999" y="4271394"/>
            <a:ext cx="2594981" cy="1937098"/>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2070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Geothermal Developments</a:t>
            </a:r>
            <a:endParaRPr lang="en-US" dirty="0"/>
          </a:p>
        </p:txBody>
      </p:sp>
      <p:sp>
        <p:nvSpPr>
          <p:cNvPr id="3" name="Content Placeholder 2"/>
          <p:cNvSpPr>
            <a:spLocks noGrp="1"/>
          </p:cNvSpPr>
          <p:nvPr>
            <p:ph idx="1"/>
          </p:nvPr>
        </p:nvSpPr>
        <p:spPr>
          <a:xfrm>
            <a:off x="228600" y="1371600"/>
            <a:ext cx="6629400" cy="4876799"/>
          </a:xfrm>
        </p:spPr>
        <p:txBody>
          <a:bodyPr>
            <a:normAutofit fontScale="47500" lnSpcReduction="20000"/>
          </a:bodyPr>
          <a:lstStyle/>
          <a:p>
            <a:pPr marL="0" indent="0">
              <a:buNone/>
            </a:pPr>
            <a:r>
              <a:rPr lang="en-US" sz="3800" dirty="0"/>
              <a:t>1892: Boise, </a:t>
            </a:r>
            <a:r>
              <a:rPr lang="en-US" sz="3800" dirty="0" smtClean="0"/>
              <a:t>Idaho, </a:t>
            </a:r>
            <a:r>
              <a:rPr lang="en-US" sz="3800" dirty="0"/>
              <a:t>installs geothermal district </a:t>
            </a:r>
            <a:r>
              <a:rPr lang="en-US" sz="3800" dirty="0" smtClean="0"/>
              <a:t>heating</a:t>
            </a:r>
          </a:p>
          <a:p>
            <a:pPr marL="0" indent="0">
              <a:buNone/>
            </a:pPr>
            <a:endParaRPr lang="en-US" sz="1500" dirty="0"/>
          </a:p>
          <a:p>
            <a:pPr marL="0" indent="0">
              <a:buNone/>
            </a:pPr>
            <a:r>
              <a:rPr lang="en-US" sz="3800" dirty="0" smtClean="0"/>
              <a:t>1904: Italian scientist powers light bulbs with geo-steam</a:t>
            </a:r>
          </a:p>
          <a:p>
            <a:pPr marL="0" indent="0">
              <a:buNone/>
            </a:pPr>
            <a:endParaRPr lang="en-US" sz="1500" dirty="0"/>
          </a:p>
          <a:p>
            <a:pPr marL="0" indent="0">
              <a:buNone/>
            </a:pPr>
            <a:r>
              <a:rPr lang="en-US" sz="3800" dirty="0" smtClean="0"/>
              <a:t>1913: 1</a:t>
            </a:r>
            <a:r>
              <a:rPr lang="en-US" sz="3800" baseline="30000" dirty="0" smtClean="0"/>
              <a:t>st</a:t>
            </a:r>
            <a:r>
              <a:rPr lang="en-US" sz="3800" dirty="0" smtClean="0"/>
              <a:t> </a:t>
            </a:r>
            <a:r>
              <a:rPr lang="en-US" sz="3800" dirty="0"/>
              <a:t>geothermal electric power </a:t>
            </a:r>
            <a:r>
              <a:rPr lang="en-US" sz="3800" dirty="0" smtClean="0"/>
              <a:t>produced in Italy</a:t>
            </a:r>
          </a:p>
          <a:p>
            <a:pPr marL="0" indent="0">
              <a:buNone/>
            </a:pPr>
            <a:endParaRPr lang="en-US" sz="1500" dirty="0" smtClean="0"/>
          </a:p>
          <a:p>
            <a:pPr marL="0" indent="0">
              <a:buNone/>
            </a:pPr>
            <a:r>
              <a:rPr lang="en-US" sz="3800" dirty="0" smtClean="0"/>
              <a:t>1922</a:t>
            </a:r>
            <a:r>
              <a:rPr lang="en-US" sz="3800" dirty="0"/>
              <a:t>: 1</a:t>
            </a:r>
            <a:r>
              <a:rPr lang="en-US" sz="3800" baseline="30000" dirty="0"/>
              <a:t>st</a:t>
            </a:r>
            <a:r>
              <a:rPr lang="en-US" sz="3800" dirty="0"/>
              <a:t> US geothermal power plant built in </a:t>
            </a:r>
            <a:r>
              <a:rPr lang="en-US" sz="3800" dirty="0" smtClean="0"/>
              <a:t>CA</a:t>
            </a:r>
          </a:p>
          <a:p>
            <a:pPr marL="0" indent="0">
              <a:buNone/>
            </a:pPr>
            <a:endParaRPr lang="en-US" sz="1500" dirty="0"/>
          </a:p>
          <a:p>
            <a:pPr marL="0" indent="0">
              <a:buNone/>
            </a:pPr>
            <a:r>
              <a:rPr lang="en-US" sz="3800" dirty="0"/>
              <a:t>1926: 1</a:t>
            </a:r>
            <a:r>
              <a:rPr lang="en-US" sz="3800" baseline="30000" dirty="0"/>
              <a:t>st</a:t>
            </a:r>
            <a:r>
              <a:rPr lang="en-US" sz="3800" dirty="0"/>
              <a:t> commercial greenhouse heated by </a:t>
            </a:r>
            <a:r>
              <a:rPr lang="en-US" sz="3800" dirty="0" smtClean="0"/>
              <a:t>geothermal</a:t>
            </a:r>
          </a:p>
          <a:p>
            <a:pPr marL="0" indent="0">
              <a:buNone/>
            </a:pPr>
            <a:endParaRPr lang="en-US" sz="1500" dirty="0"/>
          </a:p>
          <a:p>
            <a:pPr marL="0" indent="0">
              <a:buNone/>
            </a:pPr>
            <a:r>
              <a:rPr lang="en-US" sz="3800" dirty="0"/>
              <a:t>1930: 1</a:t>
            </a:r>
            <a:r>
              <a:rPr lang="en-US" sz="3800" baseline="30000" dirty="0"/>
              <a:t>st</a:t>
            </a:r>
            <a:r>
              <a:rPr lang="en-US" sz="3800" dirty="0"/>
              <a:t> </a:t>
            </a:r>
            <a:r>
              <a:rPr lang="en-US" sz="3800" dirty="0" err="1"/>
              <a:t>downhole</a:t>
            </a:r>
            <a:r>
              <a:rPr lang="en-US" sz="3800" dirty="0"/>
              <a:t> heat exchanger for home </a:t>
            </a:r>
            <a:r>
              <a:rPr lang="en-US" sz="3800" dirty="0" smtClean="0"/>
              <a:t>heating</a:t>
            </a:r>
          </a:p>
          <a:p>
            <a:pPr marL="0" indent="0">
              <a:buNone/>
            </a:pPr>
            <a:endParaRPr lang="en-US" sz="1700" dirty="0"/>
          </a:p>
          <a:p>
            <a:pPr marL="0" indent="0">
              <a:buNone/>
            </a:pPr>
            <a:r>
              <a:rPr lang="en-US" sz="3800" dirty="0"/>
              <a:t>1960: 1</a:t>
            </a:r>
            <a:r>
              <a:rPr lang="en-US" sz="3800" baseline="30000" dirty="0"/>
              <a:t>st</a:t>
            </a:r>
            <a:r>
              <a:rPr lang="en-US" sz="3800" dirty="0"/>
              <a:t> large-scale </a:t>
            </a:r>
            <a:r>
              <a:rPr lang="en-US" sz="3800" dirty="0" smtClean="0"/>
              <a:t>geo-power plant </a:t>
            </a:r>
            <a:r>
              <a:rPr lang="en-US" sz="3800" dirty="0"/>
              <a:t>produces 11 MW </a:t>
            </a:r>
            <a:endParaRPr lang="en-US" sz="3800" dirty="0" smtClean="0"/>
          </a:p>
          <a:p>
            <a:pPr marL="0" indent="0">
              <a:buNone/>
            </a:pPr>
            <a:r>
              <a:rPr lang="en-US" sz="1700" dirty="0" smtClean="0"/>
              <a:t>  </a:t>
            </a:r>
            <a:endParaRPr lang="en-US" sz="1700" dirty="0"/>
          </a:p>
          <a:p>
            <a:pPr marL="0" indent="0">
              <a:buNone/>
            </a:pPr>
            <a:r>
              <a:rPr lang="en-US" sz="3800" dirty="0"/>
              <a:t>1970: U.S. Geothermal Resources Council formed </a:t>
            </a:r>
            <a:endParaRPr lang="en-US" sz="3800" dirty="0" smtClean="0"/>
          </a:p>
          <a:p>
            <a:pPr marL="0" indent="0">
              <a:buNone/>
            </a:pPr>
            <a:endParaRPr lang="en-US" sz="1700" dirty="0"/>
          </a:p>
          <a:p>
            <a:pPr marL="0" indent="0">
              <a:buNone/>
            </a:pPr>
            <a:r>
              <a:rPr lang="en-US" sz="3800" dirty="0"/>
              <a:t>1978: 1</a:t>
            </a:r>
            <a:r>
              <a:rPr lang="en-US" sz="3800" baseline="30000" dirty="0"/>
              <a:t>st</a:t>
            </a:r>
            <a:r>
              <a:rPr lang="en-US" sz="3800" dirty="0"/>
              <a:t> geothermal food-processing (crop-drying) </a:t>
            </a:r>
            <a:r>
              <a:rPr lang="en-US" sz="3800" dirty="0" smtClean="0"/>
              <a:t>plant</a:t>
            </a:r>
          </a:p>
          <a:p>
            <a:pPr marL="0" indent="0">
              <a:buNone/>
            </a:pPr>
            <a:endParaRPr lang="en-US" sz="1700" dirty="0"/>
          </a:p>
          <a:p>
            <a:pPr marL="0" indent="0">
              <a:buNone/>
            </a:pPr>
            <a:r>
              <a:rPr lang="en-US" sz="3800" dirty="0"/>
              <a:t>1984: 20-MW plant begins generating power in </a:t>
            </a:r>
            <a:r>
              <a:rPr lang="en-US" sz="3800" dirty="0" smtClean="0"/>
              <a:t>UT</a:t>
            </a:r>
          </a:p>
          <a:p>
            <a:pPr marL="0" indent="0">
              <a:buNone/>
            </a:pPr>
            <a:endParaRPr lang="en-US" sz="1700" dirty="0"/>
          </a:p>
          <a:p>
            <a:pPr marL="0" indent="0">
              <a:buNone/>
            </a:pPr>
            <a:r>
              <a:rPr lang="en-US" sz="3800" dirty="0"/>
              <a:t>2000: Dept. of Energy introduces </a:t>
            </a:r>
            <a:r>
              <a:rPr lang="en-US" sz="3800" i="1" dirty="0" err="1"/>
              <a:t>GeoPowering</a:t>
            </a:r>
            <a:r>
              <a:rPr lang="en-US" sz="3800" i="1" dirty="0"/>
              <a:t> the </a:t>
            </a:r>
            <a:r>
              <a:rPr lang="en-US" sz="3800" i="1" dirty="0" smtClean="0"/>
              <a:t>West</a:t>
            </a:r>
          </a:p>
          <a:p>
            <a:pPr marL="0" indent="0">
              <a:buNone/>
            </a:pPr>
            <a:endParaRPr lang="en-US" sz="1700" i="1" dirty="0"/>
          </a:p>
          <a:p>
            <a:pPr marL="0" indent="0">
              <a:buNone/>
            </a:pPr>
            <a:r>
              <a:rPr lang="en-US" sz="3800" dirty="0"/>
              <a:t>2012: </a:t>
            </a:r>
            <a:r>
              <a:rPr lang="en-US" sz="3800" dirty="0" smtClean="0"/>
              <a:t>U.S. geothermal electricity production at </a:t>
            </a:r>
            <a:r>
              <a:rPr lang="en-US" sz="3800" dirty="0"/>
              <a:t>3,086 MW, </a:t>
            </a:r>
            <a:endParaRPr lang="en-US" sz="3800" dirty="0" smtClean="0"/>
          </a:p>
          <a:p>
            <a:pPr marL="0" indent="0">
              <a:buNone/>
            </a:pPr>
            <a:r>
              <a:rPr lang="en-US" sz="3800" dirty="0"/>
              <a:t> </a:t>
            </a:r>
            <a:r>
              <a:rPr lang="en-US" sz="3800" dirty="0" smtClean="0"/>
              <a:t>         leading </a:t>
            </a:r>
            <a:r>
              <a:rPr lang="en-US" sz="3800" dirty="0"/>
              <a:t>total </a:t>
            </a:r>
            <a:r>
              <a:rPr lang="en-US" sz="3800" dirty="0" smtClean="0"/>
              <a:t>world production of 10,715 MW</a:t>
            </a:r>
            <a:endParaRPr lang="en-US" sz="3800" dirty="0"/>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8</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790" y="1524000"/>
            <a:ext cx="2711115" cy="1876926"/>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9791" y="3806634"/>
            <a:ext cx="2691211" cy="1790026"/>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486804" y="5596660"/>
            <a:ext cx="2597186" cy="369332"/>
          </a:xfrm>
          <a:prstGeom prst="rect">
            <a:avLst/>
          </a:prstGeom>
          <a:noFill/>
        </p:spPr>
        <p:txBody>
          <a:bodyPr wrap="none" rtlCol="0">
            <a:spAutoFit/>
          </a:bodyPr>
          <a:lstStyle/>
          <a:p>
            <a:r>
              <a:rPr lang="en-US" sz="1400" i="1" dirty="0" smtClean="0"/>
              <a:t>The Geysers </a:t>
            </a:r>
            <a:r>
              <a:rPr lang="en-US" sz="1400" dirty="0" smtClean="0"/>
              <a:t>power plant, CA</a:t>
            </a:r>
            <a:r>
              <a:rPr lang="en-US" dirty="0" smtClean="0"/>
              <a:t> </a:t>
            </a:r>
            <a:endParaRPr lang="en-US" i="1" dirty="0"/>
          </a:p>
        </p:txBody>
      </p:sp>
    </p:spTree>
    <p:extLst>
      <p:ext uri="{BB962C8B-B14F-4D97-AF65-F5344CB8AC3E}">
        <p14:creationId xmlns:p14="http://schemas.microsoft.com/office/powerpoint/2010/main" val="2158336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a:xfrm>
            <a:off x="2286000" y="3505200"/>
            <a:ext cx="5105400" cy="1371599"/>
          </a:xfrm>
        </p:spPr>
        <p:txBody>
          <a:bodyPr/>
          <a:lstStyle/>
          <a:p>
            <a:pPr marL="0" indent="0" algn="ctr">
              <a:buNone/>
            </a:pPr>
            <a:r>
              <a:rPr lang="en-US" dirty="0" smtClean="0">
                <a:solidFill>
                  <a:schemeClr val="bg1"/>
                </a:solidFill>
              </a:rPr>
              <a:t>How did humans first use </a:t>
            </a:r>
          </a:p>
          <a:p>
            <a:pPr marL="0" indent="0" algn="ctr">
              <a:buNone/>
            </a:pPr>
            <a:r>
              <a:rPr lang="en-US" dirty="0" smtClean="0">
                <a:solidFill>
                  <a:schemeClr val="bg1"/>
                </a:solidFill>
              </a:rPr>
              <a:t>geothermal energy?</a:t>
            </a:r>
          </a:p>
        </p:txBody>
      </p:sp>
      <p:sp>
        <p:nvSpPr>
          <p:cNvPr id="4" name="Slide Number Placeholder 3"/>
          <p:cNvSpPr>
            <a:spLocks noGrp="1"/>
          </p:cNvSpPr>
          <p:nvPr>
            <p:ph type="sldNum" sz="quarter" idx="12"/>
          </p:nvPr>
        </p:nvSpPr>
        <p:spPr/>
        <p:txBody>
          <a:bodyPr/>
          <a:lstStyle/>
          <a:p>
            <a:r>
              <a:rPr lang="en-US" smtClean="0"/>
              <a:t>Slide </a:t>
            </a:r>
            <a:fld id="{F8813128-2C0C-4456-8D02-DC4F042C9C0A}" type="slidenum">
              <a:rPr lang="en-US" smtClean="0"/>
              <a:pPr/>
              <a:t>9</a:t>
            </a:fld>
            <a:endParaRPr lang="en-US" dirty="0"/>
          </a:p>
        </p:txBody>
      </p:sp>
    </p:spTree>
    <p:extLst>
      <p:ext uri="{BB962C8B-B14F-4D97-AF65-F5344CB8AC3E}">
        <p14:creationId xmlns:p14="http://schemas.microsoft.com/office/powerpoint/2010/main" val="3914327427"/>
      </p:ext>
    </p:extLst>
  </p:cSld>
  <p:clrMapOvr>
    <a:masterClrMapping/>
  </p:clrMapOvr>
</p:sld>
</file>

<file path=ppt/theme/theme1.xml><?xml version="1.0" encoding="utf-8"?>
<a:theme xmlns:a="http://schemas.openxmlformats.org/drawingml/2006/main" name="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Template</Template>
  <TotalTime>8576</TotalTime>
  <Words>10862</Words>
  <Application>Microsoft Macintosh PowerPoint</Application>
  <PresentationFormat>On-screen Show (4:3)</PresentationFormat>
  <Paragraphs>866</Paragraphs>
  <Slides>58</Slides>
  <Notes>48</Notes>
  <HiddenSlides>0</HiddenSlides>
  <MMClips>5</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PowerPoint Template</vt:lpstr>
      <vt:lpstr>Geothermal Energy for Agriculture</vt:lpstr>
      <vt:lpstr>Course Content</vt:lpstr>
      <vt:lpstr>Hmmm…</vt:lpstr>
      <vt:lpstr>1: Geothermal Basics</vt:lpstr>
      <vt:lpstr>Introduction to Geothermal</vt:lpstr>
      <vt:lpstr>Our Free Solar Energy Storage System</vt:lpstr>
      <vt:lpstr>Early History of Geothermal Uses</vt:lpstr>
      <vt:lpstr>Recent Geothermal Developments</vt:lpstr>
      <vt:lpstr>Discussion</vt:lpstr>
      <vt:lpstr>Pop Quiz!</vt:lpstr>
      <vt:lpstr>Types of Geothermal Energy</vt:lpstr>
      <vt:lpstr>1. Geoexchange</vt:lpstr>
      <vt:lpstr>Geoexchange Video</vt:lpstr>
      <vt:lpstr>Geoexchange Ag Applications</vt:lpstr>
      <vt:lpstr>2. Geothermal Direct-Use</vt:lpstr>
      <vt:lpstr>Direct-Use Ag Applications</vt:lpstr>
      <vt:lpstr>3. Geothermal Electricity Production </vt:lpstr>
      <vt:lpstr>CalEnergy Electric Plant</vt:lpstr>
      <vt:lpstr>U.S. Geothermal Potential</vt:lpstr>
      <vt:lpstr>GEOTHERMAL ADVANTAGES </vt:lpstr>
      <vt:lpstr>Pros and Cons of Geothermal</vt:lpstr>
      <vt:lpstr>Discussion</vt:lpstr>
      <vt:lpstr>Discussion</vt:lpstr>
      <vt:lpstr>2: Geothermal Heat Pumps</vt:lpstr>
      <vt:lpstr>Geothermal Heat Pumps (GHPs)</vt:lpstr>
      <vt:lpstr>Geoexchange Video</vt:lpstr>
      <vt:lpstr>Geothermal Heat Pump Designs</vt:lpstr>
      <vt:lpstr>1. Horizontal Loop</vt:lpstr>
      <vt:lpstr>Types of Horizontal Loops</vt:lpstr>
      <vt:lpstr>Ground Loop Installation</vt:lpstr>
      <vt:lpstr>2. Vertical Loop</vt:lpstr>
      <vt:lpstr>3. Pond Loop</vt:lpstr>
      <vt:lpstr>4. Open Loop</vt:lpstr>
      <vt:lpstr>Hybrid Designs</vt:lpstr>
      <vt:lpstr>Hybrid Designs Video</vt:lpstr>
      <vt:lpstr>Pop Quiz!</vt:lpstr>
      <vt:lpstr>Discussion</vt:lpstr>
      <vt:lpstr>3: GHP Subsystems</vt:lpstr>
      <vt:lpstr>Geothermal Heat Pump Subsystems </vt:lpstr>
      <vt:lpstr>1. Earth Connection Subsystem</vt:lpstr>
      <vt:lpstr>Piping Options</vt:lpstr>
      <vt:lpstr>2. Heat Transfer Subsystem</vt:lpstr>
      <vt:lpstr>3. Distribution Subsystem</vt:lpstr>
      <vt:lpstr>Pop Quiz!</vt:lpstr>
      <vt:lpstr>Geoexchange Water Heating</vt:lpstr>
      <vt:lpstr>Efficiency &amp; Versatility</vt:lpstr>
      <vt:lpstr>4: Project Development</vt:lpstr>
      <vt:lpstr>Project Development</vt:lpstr>
      <vt:lpstr>Site Selection</vt:lpstr>
      <vt:lpstr>System Sizing</vt:lpstr>
      <vt:lpstr>Project Planning Resources</vt:lpstr>
      <vt:lpstr>Cost, Installation &amp; Maintenance</vt:lpstr>
      <vt:lpstr>Economics of Geothermal Heat Pumps</vt:lpstr>
      <vt:lpstr>Website for Incentive Programs</vt:lpstr>
      <vt:lpstr>Geothermal Data Systems</vt:lpstr>
      <vt:lpstr>Additional Resources</vt:lpstr>
      <vt:lpstr>The Power Within! </vt:lpstr>
      <vt:lpstr>Photo Credits</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Benedict</dc:creator>
  <cp:lastModifiedBy>Tim Hunter</cp:lastModifiedBy>
  <cp:revision>237</cp:revision>
  <dcterms:created xsi:type="dcterms:W3CDTF">2012-02-25T15:12:53Z</dcterms:created>
  <dcterms:modified xsi:type="dcterms:W3CDTF">2012-05-08T18:52:41Z</dcterms:modified>
</cp:coreProperties>
</file>